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B7BEAD-B457-43F7-B617-BDF463EB3D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CC6C395-6494-413F-B613-5778194FB3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3CB5B9-D393-41C0-AE76-43EFB6FBB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F566-BFFD-42F2-B133-7E67654B3CA9}" type="datetimeFigureOut">
              <a:rPr lang="sv-SE" smtClean="0"/>
              <a:t>2024-03-04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4B0EE6E-7905-45A8-9BDF-FCA932DDB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C83FCD4-BC00-4F12-8B19-5C2F9F9DA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FCEC-04A6-44F6-B526-19B21D3DC8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8489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18611E-89E8-40A0-86DF-A82EC8A16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22D0854-CDDB-4F45-B87F-0B9BC02C3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1F10000-8233-42E8-B368-E5CFE3DF4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F566-BFFD-42F2-B133-7E67654B3CA9}" type="datetimeFigureOut">
              <a:rPr lang="sv-SE" smtClean="0"/>
              <a:t>2024-03-04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4F39A38-0F2B-4769-BED6-281A994F7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D9005F3-50AA-4B49-AA31-3FEB07FC2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FCEC-04A6-44F6-B526-19B21D3DC8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5281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554C4C65-D061-4260-8AE4-BAC0593F60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5DA2CE-7048-48ED-8031-E477B54E20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11F647C-613D-4524-B111-BF6D7CA7E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F566-BFFD-42F2-B133-7E67654B3CA9}" type="datetimeFigureOut">
              <a:rPr lang="sv-SE" smtClean="0"/>
              <a:t>2024-03-04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1ECF4E-675A-4F06-8C36-BA5097A5D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55F1F68-6964-4205-910E-8E437D88E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FCEC-04A6-44F6-B526-19B21D3DC8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2370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3E7FF7-53BA-4960-9F56-0FFF7E334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0D01AA6-907A-4072-BFF1-646048129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12BB8C2-20A0-43BB-A170-36F10258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F566-BFFD-42F2-B133-7E67654B3CA9}" type="datetimeFigureOut">
              <a:rPr lang="sv-SE" smtClean="0"/>
              <a:t>2024-03-04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34F55B-CC80-4660-B9FD-35C0A183A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0DA61F3-697F-47D7-9245-EA9522868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FCEC-04A6-44F6-B526-19B21D3DC8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332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FABA69-A37F-489C-83EC-753AE26EC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821128A-409B-481F-804E-9D708470B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70504A7-FCF0-46A8-A838-96A0B4F2A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F566-BFFD-42F2-B133-7E67654B3CA9}" type="datetimeFigureOut">
              <a:rPr lang="sv-SE" smtClean="0"/>
              <a:t>2024-03-04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9CE1E48-9F4D-45E9-AEFF-4D5B432EB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D66B17B-7C45-4BDD-895E-7D3405F11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FCEC-04A6-44F6-B526-19B21D3DC8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6460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5BC18C-E546-4B00-8436-C827AD0C8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F90E9C-8D63-488D-AE7F-EEA9707E5A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3275663-641C-4FE9-B0AE-F7EEE3C76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6B9B909-4C49-4AE8-8F86-F14768CED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F566-BFFD-42F2-B133-7E67654B3CA9}" type="datetimeFigureOut">
              <a:rPr lang="sv-SE" smtClean="0"/>
              <a:t>2024-03-04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1C52DDE-3A3C-45C2-A39C-D13E8FC8B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98D6B77-ECE0-4B08-87B3-81DA9117F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FCEC-04A6-44F6-B526-19B21D3DC8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8471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F72E60-50C2-4B4F-A409-F2F243351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40D1A63-32A0-4669-AAF1-922588D5B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9754FAD-9683-444A-9481-1299166F2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1C02327-0D22-42A5-B557-1813BA4FD6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0D25557-593F-43F0-ACA6-57987A17D9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BF92F9E-C4B4-4958-AAB5-7AFB45DE3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F566-BFFD-42F2-B133-7E67654B3CA9}" type="datetimeFigureOut">
              <a:rPr lang="sv-SE" smtClean="0"/>
              <a:t>2024-03-04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C9B969B-70A4-439F-9CE5-EC2F0B723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59C0FE6-787E-4DAA-8627-0983F5EFD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FCEC-04A6-44F6-B526-19B21D3DC8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5693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775CA2-3664-40F6-BB14-183FB0C66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9F0E0EC-05EF-4E8E-913F-5CFB90444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F566-BFFD-42F2-B133-7E67654B3CA9}" type="datetimeFigureOut">
              <a:rPr lang="sv-SE" smtClean="0"/>
              <a:t>2024-03-04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F4C9134-0D0E-472A-8107-8F96F32B1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698DA08-5A70-4AFF-BD59-38CD6029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FCEC-04A6-44F6-B526-19B21D3DC8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269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46CA810-7ACB-4C58-A65F-167AB0E6A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F566-BFFD-42F2-B133-7E67654B3CA9}" type="datetimeFigureOut">
              <a:rPr lang="sv-SE" smtClean="0"/>
              <a:t>2024-03-04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843D393-A838-44E5-8378-A57EA8761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5CBAFD3-5C7C-4C3B-921A-78F897252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FCEC-04A6-44F6-B526-19B21D3DC8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5395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DAF464-7F46-4444-8FD3-E4EE83694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57A3ADF-975D-41A9-A477-3F2F3D114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53DA194-F637-4FCC-9261-66E65ADE3C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7C41316-9FA9-4042-A04F-B2DBF3FE7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F566-BFFD-42F2-B133-7E67654B3CA9}" type="datetimeFigureOut">
              <a:rPr lang="sv-SE" smtClean="0"/>
              <a:t>2024-03-04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E9AA3D2-E3C3-48B3-BF9F-1C52415A2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61F726F-DCE6-425E-88A9-3BCD69216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FCEC-04A6-44F6-B526-19B21D3DC8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340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4E904E-F808-43B4-B9DE-93D10A354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244BCB8-57CB-4860-8509-B001A07211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8160CEE-6EF4-4EB7-B052-9F531115E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5BBE429-E24F-46CA-B0CD-CBDDCAE2F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F566-BFFD-42F2-B133-7E67654B3CA9}" type="datetimeFigureOut">
              <a:rPr lang="sv-SE" smtClean="0"/>
              <a:t>2024-03-04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22E646-9B3E-49C5-8B16-F0E7799E0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05527A8-8A56-4A2C-BB7B-8BCAAE8FA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FCEC-04A6-44F6-B526-19B21D3DC8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43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22FB501-E020-4308-9A4D-81C063228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DA3042-FD04-41E9-8D2F-783CA42A5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E0EF43E-2228-49FC-94BD-6BE02BFDD1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6F566-BFFD-42F2-B133-7E67654B3CA9}" type="datetimeFigureOut">
              <a:rPr lang="sv-SE" smtClean="0"/>
              <a:t>2024-03-04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FB9C65B-6B8A-4E83-9DCC-E485BDCEC1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9985489-AB4D-407B-A757-9303BF8DBA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AFCEC-04A6-44F6-B526-19B21D3DC8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2295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63A5F5-EC44-4C38-95EF-E74394283B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Samordningsmöte</a:t>
            </a:r>
            <a:br>
              <a:rPr lang="sv-SE" dirty="0"/>
            </a:br>
            <a:r>
              <a:rPr lang="sv-SE" dirty="0"/>
              <a:t>HL7 FHIR </a:t>
            </a:r>
            <a:r>
              <a:rPr lang="sv-SE" dirty="0" err="1"/>
              <a:t>Basprofiler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C3143A8-A51D-442C-B6BA-9EA82CAE32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7 mars 2024</a:t>
            </a:r>
          </a:p>
        </p:txBody>
      </p:sp>
    </p:spTree>
    <p:extLst>
      <p:ext uri="{BB962C8B-B14F-4D97-AF65-F5344CB8AC3E}">
        <p14:creationId xmlns:p14="http://schemas.microsoft.com/office/powerpoint/2010/main" val="662837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A37D6F-1659-4F64-B3B8-F69993355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Välkomna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0EAE135-C7E1-41F8-AA4A-851E9CA6C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Presentation av arbetet</a:t>
            </a:r>
          </a:p>
          <a:p>
            <a:r>
              <a:rPr lang="sv-SE" dirty="0"/>
              <a:t>Nuvarande ärenden</a:t>
            </a:r>
          </a:p>
          <a:p>
            <a:pPr lvl="1"/>
            <a:r>
              <a:rPr lang="sv-SE" dirty="0"/>
              <a:t>Arbetsgrupper</a:t>
            </a:r>
          </a:p>
          <a:p>
            <a:r>
              <a:rPr lang="sv-SE" dirty="0"/>
              <a:t>Nya ärenden</a:t>
            </a:r>
          </a:p>
          <a:p>
            <a:pPr lvl="1"/>
            <a:r>
              <a:rPr lang="sv-SE" dirty="0"/>
              <a:t>Arbetsgrupper</a:t>
            </a:r>
          </a:p>
          <a:p>
            <a:r>
              <a:rPr lang="sv-SE" dirty="0"/>
              <a:t>Diskussion/sammanfattning</a:t>
            </a:r>
          </a:p>
          <a:p>
            <a:endParaRPr lang="sv-SE" dirty="0"/>
          </a:p>
          <a:p>
            <a:r>
              <a:rPr lang="sv-SE" dirty="0"/>
              <a:t>Introduktion till verktygen (IG Publisher, github.com), inbjudan kommer</a:t>
            </a:r>
          </a:p>
        </p:txBody>
      </p:sp>
    </p:spTree>
    <p:extLst>
      <p:ext uri="{BB962C8B-B14F-4D97-AF65-F5344CB8AC3E}">
        <p14:creationId xmlns:p14="http://schemas.microsoft.com/office/powerpoint/2010/main" val="1669225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3D2AFC-965E-47FE-8098-E6069ABF6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Sammansättning av arbetsgrupp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BA7921D-DFC4-4692-9181-702D6C18F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Minst två organisationer med samma/liknande behov</a:t>
            </a:r>
          </a:p>
          <a:p>
            <a:r>
              <a:rPr lang="sv-SE" dirty="0"/>
              <a:t>Nationellt perspektiv</a:t>
            </a:r>
          </a:p>
          <a:p>
            <a:r>
              <a:rPr lang="sv-SE" dirty="0"/>
              <a:t>Tillräcklig kompetens (men inte nödvändigtvis samtidigt)</a:t>
            </a:r>
          </a:p>
          <a:p>
            <a:pPr lvl="1"/>
            <a:r>
              <a:rPr lang="sv-SE" dirty="0"/>
              <a:t>Domänkunskap</a:t>
            </a:r>
          </a:p>
          <a:p>
            <a:pPr lvl="1"/>
            <a:r>
              <a:rPr lang="sv-SE" dirty="0"/>
              <a:t>Teknisk kompetens</a:t>
            </a:r>
          </a:p>
          <a:p>
            <a:pPr lvl="1"/>
            <a:endParaRPr lang="sv-SE" dirty="0"/>
          </a:p>
          <a:p>
            <a:r>
              <a:rPr lang="sv-SE" dirty="0"/>
              <a:t>En sammankallande</a:t>
            </a:r>
          </a:p>
          <a:p>
            <a:r>
              <a:rPr lang="sv-SE" dirty="0"/>
              <a:t>Lista med pågående arbetsgrupper publiceras</a:t>
            </a:r>
          </a:p>
        </p:txBody>
      </p:sp>
    </p:spTree>
    <p:extLst>
      <p:ext uri="{BB962C8B-B14F-4D97-AF65-F5344CB8AC3E}">
        <p14:creationId xmlns:p14="http://schemas.microsoft.com/office/powerpoint/2010/main" val="3429781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AF1DCA-CA83-451C-8CF6-441705AD3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Samordningsgruppen och Arbetsgrupper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2E053F48-7E60-49A6-BB3A-40293941CCDE}"/>
              </a:ext>
            </a:extLst>
          </p:cNvPr>
          <p:cNvSpPr txBox="1"/>
          <p:nvPr/>
        </p:nvSpPr>
        <p:spPr>
          <a:xfrm>
            <a:off x="405404" y="3349980"/>
            <a:ext cx="20830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/>
              <a:t>Regelbundna samordningsmöten</a:t>
            </a:r>
          </a:p>
        </p:txBody>
      </p:sp>
      <p:grpSp>
        <p:nvGrpSpPr>
          <p:cNvPr id="16" name="Grupp 15">
            <a:extLst>
              <a:ext uri="{FF2B5EF4-FFF2-40B4-BE49-F238E27FC236}">
                <a16:creationId xmlns:a16="http://schemas.microsoft.com/office/drawing/2014/main" id="{1A518F3E-9C64-42B4-845F-945E42772DF5}"/>
              </a:ext>
            </a:extLst>
          </p:cNvPr>
          <p:cNvGrpSpPr/>
          <p:nvPr/>
        </p:nvGrpSpPr>
        <p:grpSpPr>
          <a:xfrm>
            <a:off x="3066962" y="3528520"/>
            <a:ext cx="8133184" cy="289249"/>
            <a:chOff x="2724539" y="2909987"/>
            <a:chExt cx="8133184" cy="289249"/>
          </a:xfrm>
        </p:grpSpPr>
        <p:sp>
          <p:nvSpPr>
            <p:cNvPr id="6" name="Stjärna: 5 punkter 5">
              <a:extLst>
                <a:ext uri="{FF2B5EF4-FFF2-40B4-BE49-F238E27FC236}">
                  <a16:creationId xmlns:a16="http://schemas.microsoft.com/office/drawing/2014/main" id="{AE84E383-7ADF-415F-9C0A-E9854EF3429B}"/>
                </a:ext>
              </a:extLst>
            </p:cNvPr>
            <p:cNvSpPr/>
            <p:nvPr/>
          </p:nvSpPr>
          <p:spPr>
            <a:xfrm>
              <a:off x="2724539" y="2909987"/>
              <a:ext cx="289249" cy="289249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Stjärna: 5 punkter 6">
              <a:extLst>
                <a:ext uri="{FF2B5EF4-FFF2-40B4-BE49-F238E27FC236}">
                  <a16:creationId xmlns:a16="http://schemas.microsoft.com/office/drawing/2014/main" id="{A2938256-FC76-4B0B-B6C6-CA817E1D7017}"/>
                </a:ext>
              </a:extLst>
            </p:cNvPr>
            <p:cNvSpPr/>
            <p:nvPr/>
          </p:nvSpPr>
          <p:spPr>
            <a:xfrm>
              <a:off x="3705031" y="2909987"/>
              <a:ext cx="289249" cy="289249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Stjärna: 5 punkter 7">
              <a:extLst>
                <a:ext uri="{FF2B5EF4-FFF2-40B4-BE49-F238E27FC236}">
                  <a16:creationId xmlns:a16="http://schemas.microsoft.com/office/drawing/2014/main" id="{508B6423-38BF-40B8-B438-771BACF1C0B4}"/>
                </a:ext>
              </a:extLst>
            </p:cNvPr>
            <p:cNvSpPr/>
            <p:nvPr/>
          </p:nvSpPr>
          <p:spPr>
            <a:xfrm>
              <a:off x="4685523" y="2909987"/>
              <a:ext cx="289249" cy="289249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Stjärna: 5 punkter 8">
              <a:extLst>
                <a:ext uri="{FF2B5EF4-FFF2-40B4-BE49-F238E27FC236}">
                  <a16:creationId xmlns:a16="http://schemas.microsoft.com/office/drawing/2014/main" id="{4D82DB04-7F4E-4E17-B490-07EE3025E251}"/>
                </a:ext>
              </a:extLst>
            </p:cNvPr>
            <p:cNvSpPr/>
            <p:nvPr/>
          </p:nvSpPr>
          <p:spPr>
            <a:xfrm>
              <a:off x="5666015" y="2909987"/>
              <a:ext cx="289249" cy="289249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Stjärna: 5 punkter 9">
              <a:extLst>
                <a:ext uri="{FF2B5EF4-FFF2-40B4-BE49-F238E27FC236}">
                  <a16:creationId xmlns:a16="http://schemas.microsoft.com/office/drawing/2014/main" id="{75DD2CF4-478F-42DC-B2D2-F4A11A025F11}"/>
                </a:ext>
              </a:extLst>
            </p:cNvPr>
            <p:cNvSpPr/>
            <p:nvPr/>
          </p:nvSpPr>
          <p:spPr>
            <a:xfrm>
              <a:off x="6646507" y="2909987"/>
              <a:ext cx="289249" cy="289249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" name="Stjärna: 5 punkter 10">
              <a:extLst>
                <a:ext uri="{FF2B5EF4-FFF2-40B4-BE49-F238E27FC236}">
                  <a16:creationId xmlns:a16="http://schemas.microsoft.com/office/drawing/2014/main" id="{40298652-9DB7-4462-BAA6-7C06347F7021}"/>
                </a:ext>
              </a:extLst>
            </p:cNvPr>
            <p:cNvSpPr/>
            <p:nvPr/>
          </p:nvSpPr>
          <p:spPr>
            <a:xfrm>
              <a:off x="7626999" y="2909987"/>
              <a:ext cx="289249" cy="289249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" name="Stjärna: 5 punkter 11">
              <a:extLst>
                <a:ext uri="{FF2B5EF4-FFF2-40B4-BE49-F238E27FC236}">
                  <a16:creationId xmlns:a16="http://schemas.microsoft.com/office/drawing/2014/main" id="{7AF030C7-F148-4D3A-8183-D713A2BF6FB1}"/>
                </a:ext>
              </a:extLst>
            </p:cNvPr>
            <p:cNvSpPr/>
            <p:nvPr/>
          </p:nvSpPr>
          <p:spPr>
            <a:xfrm>
              <a:off x="8607491" y="2909987"/>
              <a:ext cx="289249" cy="289249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" name="Stjärna: 5 punkter 12">
              <a:extLst>
                <a:ext uri="{FF2B5EF4-FFF2-40B4-BE49-F238E27FC236}">
                  <a16:creationId xmlns:a16="http://schemas.microsoft.com/office/drawing/2014/main" id="{B1BF4EB9-803F-4ABC-B22E-1438E481E325}"/>
                </a:ext>
              </a:extLst>
            </p:cNvPr>
            <p:cNvSpPr/>
            <p:nvPr/>
          </p:nvSpPr>
          <p:spPr>
            <a:xfrm>
              <a:off x="9587983" y="2909987"/>
              <a:ext cx="289249" cy="289249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4" name="Stjärna: 5 punkter 13">
              <a:extLst>
                <a:ext uri="{FF2B5EF4-FFF2-40B4-BE49-F238E27FC236}">
                  <a16:creationId xmlns:a16="http://schemas.microsoft.com/office/drawing/2014/main" id="{D95613EF-6D76-4A64-AF8A-A1989CA5D467}"/>
                </a:ext>
              </a:extLst>
            </p:cNvPr>
            <p:cNvSpPr/>
            <p:nvPr/>
          </p:nvSpPr>
          <p:spPr>
            <a:xfrm>
              <a:off x="10568474" y="2909987"/>
              <a:ext cx="289249" cy="289249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7" name="textruta 16">
            <a:extLst>
              <a:ext uri="{FF2B5EF4-FFF2-40B4-BE49-F238E27FC236}">
                <a16:creationId xmlns:a16="http://schemas.microsoft.com/office/drawing/2014/main" id="{4F4FE7BA-DFE5-48F3-99D9-408851CA41D2}"/>
              </a:ext>
            </a:extLst>
          </p:cNvPr>
          <p:cNvSpPr txBox="1"/>
          <p:nvPr/>
        </p:nvSpPr>
        <p:spPr>
          <a:xfrm>
            <a:off x="698886" y="4623809"/>
            <a:ext cx="1525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Arbetsgrupp 1</a:t>
            </a:r>
          </a:p>
        </p:txBody>
      </p:sp>
      <p:sp>
        <p:nvSpPr>
          <p:cNvPr id="18" name="Rektangel: rundade hörn 17">
            <a:extLst>
              <a:ext uri="{FF2B5EF4-FFF2-40B4-BE49-F238E27FC236}">
                <a16:creationId xmlns:a16="http://schemas.microsoft.com/office/drawing/2014/main" id="{0DB4778C-6792-45E5-8874-13DB2B1293D3}"/>
              </a:ext>
            </a:extLst>
          </p:cNvPr>
          <p:cNvSpPr/>
          <p:nvPr/>
        </p:nvSpPr>
        <p:spPr>
          <a:xfrm>
            <a:off x="3054391" y="4663851"/>
            <a:ext cx="4211217" cy="2892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0" name="Rak pilkoppling 19">
            <a:extLst>
              <a:ext uri="{FF2B5EF4-FFF2-40B4-BE49-F238E27FC236}">
                <a16:creationId xmlns:a16="http://schemas.microsoft.com/office/drawing/2014/main" id="{8C5D9566-93B4-4E0D-9900-82C17883818C}"/>
              </a:ext>
            </a:extLst>
          </p:cNvPr>
          <p:cNvCxnSpPr>
            <a:cxnSpLocks/>
          </p:cNvCxnSpPr>
          <p:nvPr/>
        </p:nvCxnSpPr>
        <p:spPr>
          <a:xfrm>
            <a:off x="3191829" y="3817769"/>
            <a:ext cx="0" cy="86444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pilkoppling 26">
            <a:extLst>
              <a:ext uri="{FF2B5EF4-FFF2-40B4-BE49-F238E27FC236}">
                <a16:creationId xmlns:a16="http://schemas.microsoft.com/office/drawing/2014/main" id="{483F1126-FF9E-4696-B907-F47275919467}"/>
              </a:ext>
            </a:extLst>
          </p:cNvPr>
          <p:cNvCxnSpPr>
            <a:cxnSpLocks/>
          </p:cNvCxnSpPr>
          <p:nvPr/>
        </p:nvCxnSpPr>
        <p:spPr>
          <a:xfrm>
            <a:off x="7120984" y="3799411"/>
            <a:ext cx="0" cy="864440"/>
          </a:xfrm>
          <a:prstGeom prst="straightConnector1">
            <a:avLst/>
          </a:prstGeom>
          <a:ln w="22225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ktangel: rundade hörn 27">
            <a:extLst>
              <a:ext uri="{FF2B5EF4-FFF2-40B4-BE49-F238E27FC236}">
                <a16:creationId xmlns:a16="http://schemas.microsoft.com/office/drawing/2014/main" id="{F664DE37-BBEC-46DC-A4DB-D6F505C9E253}"/>
              </a:ext>
            </a:extLst>
          </p:cNvPr>
          <p:cNvSpPr/>
          <p:nvPr/>
        </p:nvSpPr>
        <p:spPr>
          <a:xfrm>
            <a:off x="4038545" y="5276014"/>
            <a:ext cx="6168527" cy="289249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9" name="Rak pilkoppling 28">
            <a:extLst>
              <a:ext uri="{FF2B5EF4-FFF2-40B4-BE49-F238E27FC236}">
                <a16:creationId xmlns:a16="http://schemas.microsoft.com/office/drawing/2014/main" id="{95299699-EBA0-4D8A-9786-AEF5203059A1}"/>
              </a:ext>
            </a:extLst>
          </p:cNvPr>
          <p:cNvCxnSpPr>
            <a:cxnSpLocks/>
          </p:cNvCxnSpPr>
          <p:nvPr/>
        </p:nvCxnSpPr>
        <p:spPr>
          <a:xfrm>
            <a:off x="4175984" y="3817769"/>
            <a:ext cx="0" cy="1458245"/>
          </a:xfrm>
          <a:prstGeom prst="straightConnector1">
            <a:avLst/>
          </a:prstGeom>
          <a:ln w="222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pilkoppling 29">
            <a:extLst>
              <a:ext uri="{FF2B5EF4-FFF2-40B4-BE49-F238E27FC236}">
                <a16:creationId xmlns:a16="http://schemas.microsoft.com/office/drawing/2014/main" id="{28329AEC-77B6-462C-B3DC-5AFA1701A663}"/>
              </a:ext>
            </a:extLst>
          </p:cNvPr>
          <p:cNvCxnSpPr>
            <a:cxnSpLocks/>
          </p:cNvCxnSpPr>
          <p:nvPr/>
        </p:nvCxnSpPr>
        <p:spPr>
          <a:xfrm>
            <a:off x="10087892" y="3836127"/>
            <a:ext cx="0" cy="1439887"/>
          </a:xfrm>
          <a:prstGeom prst="straightConnector1">
            <a:avLst/>
          </a:prstGeom>
          <a:ln w="22225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ruta 36">
            <a:extLst>
              <a:ext uri="{FF2B5EF4-FFF2-40B4-BE49-F238E27FC236}">
                <a16:creationId xmlns:a16="http://schemas.microsoft.com/office/drawing/2014/main" id="{BCD5722B-8A9E-4769-AE53-997618F526BE}"/>
              </a:ext>
            </a:extLst>
          </p:cNvPr>
          <p:cNvSpPr txBox="1"/>
          <p:nvPr/>
        </p:nvSpPr>
        <p:spPr>
          <a:xfrm>
            <a:off x="706071" y="5235972"/>
            <a:ext cx="1525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Arbetsgrupp 2</a:t>
            </a:r>
          </a:p>
        </p:txBody>
      </p:sp>
      <p:cxnSp>
        <p:nvCxnSpPr>
          <p:cNvPr id="38" name="Rak pilkoppling 37">
            <a:extLst>
              <a:ext uri="{FF2B5EF4-FFF2-40B4-BE49-F238E27FC236}">
                <a16:creationId xmlns:a16="http://schemas.microsoft.com/office/drawing/2014/main" id="{2DD3DD11-E0A6-46E2-93F7-0CB8E41E7E80}"/>
              </a:ext>
            </a:extLst>
          </p:cNvPr>
          <p:cNvCxnSpPr>
            <a:cxnSpLocks/>
          </p:cNvCxnSpPr>
          <p:nvPr/>
        </p:nvCxnSpPr>
        <p:spPr>
          <a:xfrm>
            <a:off x="5118187" y="3799411"/>
            <a:ext cx="0" cy="864440"/>
          </a:xfrm>
          <a:prstGeom prst="straightConnector1">
            <a:avLst/>
          </a:prstGeom>
          <a:ln w="22225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pilkoppling 38">
            <a:extLst>
              <a:ext uri="{FF2B5EF4-FFF2-40B4-BE49-F238E27FC236}">
                <a16:creationId xmlns:a16="http://schemas.microsoft.com/office/drawing/2014/main" id="{8746B2A2-84E7-499C-953B-520A73EE8825}"/>
              </a:ext>
            </a:extLst>
          </p:cNvPr>
          <p:cNvCxnSpPr>
            <a:cxnSpLocks/>
          </p:cNvCxnSpPr>
          <p:nvPr/>
        </p:nvCxnSpPr>
        <p:spPr>
          <a:xfrm flipV="1">
            <a:off x="5230757" y="3836127"/>
            <a:ext cx="0" cy="864440"/>
          </a:xfrm>
          <a:prstGeom prst="straightConnector1">
            <a:avLst/>
          </a:prstGeom>
          <a:ln w="22225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8933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AF1DCA-CA83-451C-8CF6-441705AD3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Samordningsgruppen och Arbetsgrupper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2E053F48-7E60-49A6-BB3A-40293941CCDE}"/>
              </a:ext>
            </a:extLst>
          </p:cNvPr>
          <p:cNvSpPr txBox="1"/>
          <p:nvPr/>
        </p:nvSpPr>
        <p:spPr>
          <a:xfrm>
            <a:off x="405404" y="3349980"/>
            <a:ext cx="20830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/>
              <a:t>Regelbundna samordningsmöten</a:t>
            </a:r>
          </a:p>
        </p:txBody>
      </p:sp>
      <p:grpSp>
        <p:nvGrpSpPr>
          <p:cNvPr id="16" name="Grupp 15">
            <a:extLst>
              <a:ext uri="{FF2B5EF4-FFF2-40B4-BE49-F238E27FC236}">
                <a16:creationId xmlns:a16="http://schemas.microsoft.com/office/drawing/2014/main" id="{1A518F3E-9C64-42B4-845F-945E42772DF5}"/>
              </a:ext>
            </a:extLst>
          </p:cNvPr>
          <p:cNvGrpSpPr/>
          <p:nvPr/>
        </p:nvGrpSpPr>
        <p:grpSpPr>
          <a:xfrm>
            <a:off x="3066962" y="3528520"/>
            <a:ext cx="8133184" cy="289249"/>
            <a:chOff x="2724539" y="2909987"/>
            <a:chExt cx="8133184" cy="289249"/>
          </a:xfrm>
        </p:grpSpPr>
        <p:sp>
          <p:nvSpPr>
            <p:cNvPr id="6" name="Stjärna: 5 punkter 5">
              <a:extLst>
                <a:ext uri="{FF2B5EF4-FFF2-40B4-BE49-F238E27FC236}">
                  <a16:creationId xmlns:a16="http://schemas.microsoft.com/office/drawing/2014/main" id="{AE84E383-7ADF-415F-9C0A-E9854EF3429B}"/>
                </a:ext>
              </a:extLst>
            </p:cNvPr>
            <p:cNvSpPr/>
            <p:nvPr/>
          </p:nvSpPr>
          <p:spPr>
            <a:xfrm>
              <a:off x="2724539" y="2909987"/>
              <a:ext cx="289249" cy="289249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Stjärna: 5 punkter 6">
              <a:extLst>
                <a:ext uri="{FF2B5EF4-FFF2-40B4-BE49-F238E27FC236}">
                  <a16:creationId xmlns:a16="http://schemas.microsoft.com/office/drawing/2014/main" id="{A2938256-FC76-4B0B-B6C6-CA817E1D7017}"/>
                </a:ext>
              </a:extLst>
            </p:cNvPr>
            <p:cNvSpPr/>
            <p:nvPr/>
          </p:nvSpPr>
          <p:spPr>
            <a:xfrm>
              <a:off x="3705031" y="2909987"/>
              <a:ext cx="289249" cy="289249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Stjärna: 5 punkter 7">
              <a:extLst>
                <a:ext uri="{FF2B5EF4-FFF2-40B4-BE49-F238E27FC236}">
                  <a16:creationId xmlns:a16="http://schemas.microsoft.com/office/drawing/2014/main" id="{508B6423-38BF-40B8-B438-771BACF1C0B4}"/>
                </a:ext>
              </a:extLst>
            </p:cNvPr>
            <p:cNvSpPr/>
            <p:nvPr/>
          </p:nvSpPr>
          <p:spPr>
            <a:xfrm>
              <a:off x="4685523" y="2909987"/>
              <a:ext cx="289249" cy="289249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Stjärna: 5 punkter 8">
              <a:extLst>
                <a:ext uri="{FF2B5EF4-FFF2-40B4-BE49-F238E27FC236}">
                  <a16:creationId xmlns:a16="http://schemas.microsoft.com/office/drawing/2014/main" id="{4D82DB04-7F4E-4E17-B490-07EE3025E251}"/>
                </a:ext>
              </a:extLst>
            </p:cNvPr>
            <p:cNvSpPr/>
            <p:nvPr/>
          </p:nvSpPr>
          <p:spPr>
            <a:xfrm>
              <a:off x="5666015" y="2909987"/>
              <a:ext cx="289249" cy="289249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Stjärna: 5 punkter 9">
              <a:extLst>
                <a:ext uri="{FF2B5EF4-FFF2-40B4-BE49-F238E27FC236}">
                  <a16:creationId xmlns:a16="http://schemas.microsoft.com/office/drawing/2014/main" id="{75DD2CF4-478F-42DC-B2D2-F4A11A025F11}"/>
                </a:ext>
              </a:extLst>
            </p:cNvPr>
            <p:cNvSpPr/>
            <p:nvPr/>
          </p:nvSpPr>
          <p:spPr>
            <a:xfrm>
              <a:off x="6646507" y="2909987"/>
              <a:ext cx="289249" cy="289249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" name="Stjärna: 5 punkter 10">
              <a:extLst>
                <a:ext uri="{FF2B5EF4-FFF2-40B4-BE49-F238E27FC236}">
                  <a16:creationId xmlns:a16="http://schemas.microsoft.com/office/drawing/2014/main" id="{40298652-9DB7-4462-BAA6-7C06347F7021}"/>
                </a:ext>
              </a:extLst>
            </p:cNvPr>
            <p:cNvSpPr/>
            <p:nvPr/>
          </p:nvSpPr>
          <p:spPr>
            <a:xfrm>
              <a:off x="7626999" y="2909987"/>
              <a:ext cx="289249" cy="289249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" name="Stjärna: 5 punkter 11">
              <a:extLst>
                <a:ext uri="{FF2B5EF4-FFF2-40B4-BE49-F238E27FC236}">
                  <a16:creationId xmlns:a16="http://schemas.microsoft.com/office/drawing/2014/main" id="{7AF030C7-F148-4D3A-8183-D713A2BF6FB1}"/>
                </a:ext>
              </a:extLst>
            </p:cNvPr>
            <p:cNvSpPr/>
            <p:nvPr/>
          </p:nvSpPr>
          <p:spPr>
            <a:xfrm>
              <a:off x="8607491" y="2909987"/>
              <a:ext cx="289249" cy="289249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" name="Stjärna: 5 punkter 12">
              <a:extLst>
                <a:ext uri="{FF2B5EF4-FFF2-40B4-BE49-F238E27FC236}">
                  <a16:creationId xmlns:a16="http://schemas.microsoft.com/office/drawing/2014/main" id="{B1BF4EB9-803F-4ABC-B22E-1438E481E325}"/>
                </a:ext>
              </a:extLst>
            </p:cNvPr>
            <p:cNvSpPr/>
            <p:nvPr/>
          </p:nvSpPr>
          <p:spPr>
            <a:xfrm>
              <a:off x="9587983" y="2909987"/>
              <a:ext cx="289249" cy="289249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4" name="Stjärna: 5 punkter 13">
              <a:extLst>
                <a:ext uri="{FF2B5EF4-FFF2-40B4-BE49-F238E27FC236}">
                  <a16:creationId xmlns:a16="http://schemas.microsoft.com/office/drawing/2014/main" id="{D95613EF-6D76-4A64-AF8A-A1989CA5D467}"/>
                </a:ext>
              </a:extLst>
            </p:cNvPr>
            <p:cNvSpPr/>
            <p:nvPr/>
          </p:nvSpPr>
          <p:spPr>
            <a:xfrm>
              <a:off x="10568474" y="2909987"/>
              <a:ext cx="289249" cy="289249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7" name="textruta 16">
            <a:extLst>
              <a:ext uri="{FF2B5EF4-FFF2-40B4-BE49-F238E27FC236}">
                <a16:creationId xmlns:a16="http://schemas.microsoft.com/office/drawing/2014/main" id="{4F4FE7BA-DFE5-48F3-99D9-408851CA41D2}"/>
              </a:ext>
            </a:extLst>
          </p:cNvPr>
          <p:cNvSpPr txBox="1"/>
          <p:nvPr/>
        </p:nvSpPr>
        <p:spPr>
          <a:xfrm>
            <a:off x="698886" y="4623809"/>
            <a:ext cx="1525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Arbetsgrupp 1</a:t>
            </a:r>
          </a:p>
        </p:txBody>
      </p:sp>
      <p:sp>
        <p:nvSpPr>
          <p:cNvPr id="18" name="Rektangel: rundade hörn 17">
            <a:extLst>
              <a:ext uri="{FF2B5EF4-FFF2-40B4-BE49-F238E27FC236}">
                <a16:creationId xmlns:a16="http://schemas.microsoft.com/office/drawing/2014/main" id="{0DB4778C-6792-45E5-8874-13DB2B1293D3}"/>
              </a:ext>
            </a:extLst>
          </p:cNvPr>
          <p:cNvSpPr/>
          <p:nvPr/>
        </p:nvSpPr>
        <p:spPr>
          <a:xfrm>
            <a:off x="3054391" y="4663851"/>
            <a:ext cx="4211217" cy="2892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0" name="Rak pilkoppling 19">
            <a:extLst>
              <a:ext uri="{FF2B5EF4-FFF2-40B4-BE49-F238E27FC236}">
                <a16:creationId xmlns:a16="http://schemas.microsoft.com/office/drawing/2014/main" id="{8C5D9566-93B4-4E0D-9900-82C17883818C}"/>
              </a:ext>
            </a:extLst>
          </p:cNvPr>
          <p:cNvCxnSpPr>
            <a:cxnSpLocks/>
          </p:cNvCxnSpPr>
          <p:nvPr/>
        </p:nvCxnSpPr>
        <p:spPr>
          <a:xfrm>
            <a:off x="3191829" y="3817769"/>
            <a:ext cx="0" cy="86444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pilkoppling 26">
            <a:extLst>
              <a:ext uri="{FF2B5EF4-FFF2-40B4-BE49-F238E27FC236}">
                <a16:creationId xmlns:a16="http://schemas.microsoft.com/office/drawing/2014/main" id="{483F1126-FF9E-4696-B907-F47275919467}"/>
              </a:ext>
            </a:extLst>
          </p:cNvPr>
          <p:cNvCxnSpPr>
            <a:cxnSpLocks/>
          </p:cNvCxnSpPr>
          <p:nvPr/>
        </p:nvCxnSpPr>
        <p:spPr>
          <a:xfrm>
            <a:off x="7120984" y="3799411"/>
            <a:ext cx="0" cy="864440"/>
          </a:xfrm>
          <a:prstGeom prst="straightConnector1">
            <a:avLst/>
          </a:prstGeom>
          <a:ln w="22225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ktangel: rundade hörn 27">
            <a:extLst>
              <a:ext uri="{FF2B5EF4-FFF2-40B4-BE49-F238E27FC236}">
                <a16:creationId xmlns:a16="http://schemas.microsoft.com/office/drawing/2014/main" id="{F664DE37-BBEC-46DC-A4DB-D6F505C9E253}"/>
              </a:ext>
            </a:extLst>
          </p:cNvPr>
          <p:cNvSpPr/>
          <p:nvPr/>
        </p:nvSpPr>
        <p:spPr>
          <a:xfrm>
            <a:off x="4038545" y="5276014"/>
            <a:ext cx="6168527" cy="289249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9" name="Rak pilkoppling 28">
            <a:extLst>
              <a:ext uri="{FF2B5EF4-FFF2-40B4-BE49-F238E27FC236}">
                <a16:creationId xmlns:a16="http://schemas.microsoft.com/office/drawing/2014/main" id="{95299699-EBA0-4D8A-9786-AEF5203059A1}"/>
              </a:ext>
            </a:extLst>
          </p:cNvPr>
          <p:cNvCxnSpPr>
            <a:cxnSpLocks/>
          </p:cNvCxnSpPr>
          <p:nvPr/>
        </p:nvCxnSpPr>
        <p:spPr>
          <a:xfrm>
            <a:off x="4175984" y="3817769"/>
            <a:ext cx="0" cy="1458245"/>
          </a:xfrm>
          <a:prstGeom prst="straightConnector1">
            <a:avLst/>
          </a:prstGeom>
          <a:ln w="222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pilkoppling 29">
            <a:extLst>
              <a:ext uri="{FF2B5EF4-FFF2-40B4-BE49-F238E27FC236}">
                <a16:creationId xmlns:a16="http://schemas.microsoft.com/office/drawing/2014/main" id="{28329AEC-77B6-462C-B3DC-5AFA1701A663}"/>
              </a:ext>
            </a:extLst>
          </p:cNvPr>
          <p:cNvCxnSpPr>
            <a:cxnSpLocks/>
          </p:cNvCxnSpPr>
          <p:nvPr/>
        </p:nvCxnSpPr>
        <p:spPr>
          <a:xfrm>
            <a:off x="10087892" y="3836127"/>
            <a:ext cx="0" cy="1439887"/>
          </a:xfrm>
          <a:prstGeom prst="straightConnector1">
            <a:avLst/>
          </a:prstGeom>
          <a:ln w="22225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ruta 36">
            <a:extLst>
              <a:ext uri="{FF2B5EF4-FFF2-40B4-BE49-F238E27FC236}">
                <a16:creationId xmlns:a16="http://schemas.microsoft.com/office/drawing/2014/main" id="{BCD5722B-8A9E-4769-AE53-997618F526BE}"/>
              </a:ext>
            </a:extLst>
          </p:cNvPr>
          <p:cNvSpPr txBox="1"/>
          <p:nvPr/>
        </p:nvSpPr>
        <p:spPr>
          <a:xfrm>
            <a:off x="706071" y="5235972"/>
            <a:ext cx="1525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Arbetsgrupp 2</a:t>
            </a:r>
          </a:p>
        </p:txBody>
      </p:sp>
      <p:cxnSp>
        <p:nvCxnSpPr>
          <p:cNvPr id="38" name="Rak pilkoppling 37">
            <a:extLst>
              <a:ext uri="{FF2B5EF4-FFF2-40B4-BE49-F238E27FC236}">
                <a16:creationId xmlns:a16="http://schemas.microsoft.com/office/drawing/2014/main" id="{2DD3DD11-E0A6-46E2-93F7-0CB8E41E7E80}"/>
              </a:ext>
            </a:extLst>
          </p:cNvPr>
          <p:cNvCxnSpPr>
            <a:cxnSpLocks/>
          </p:cNvCxnSpPr>
          <p:nvPr/>
        </p:nvCxnSpPr>
        <p:spPr>
          <a:xfrm>
            <a:off x="5118187" y="3799411"/>
            <a:ext cx="0" cy="864440"/>
          </a:xfrm>
          <a:prstGeom prst="straightConnector1">
            <a:avLst/>
          </a:prstGeom>
          <a:ln w="22225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pilkoppling 38">
            <a:extLst>
              <a:ext uri="{FF2B5EF4-FFF2-40B4-BE49-F238E27FC236}">
                <a16:creationId xmlns:a16="http://schemas.microsoft.com/office/drawing/2014/main" id="{8746B2A2-84E7-499C-953B-520A73EE8825}"/>
              </a:ext>
            </a:extLst>
          </p:cNvPr>
          <p:cNvCxnSpPr>
            <a:cxnSpLocks/>
          </p:cNvCxnSpPr>
          <p:nvPr/>
        </p:nvCxnSpPr>
        <p:spPr>
          <a:xfrm flipV="1">
            <a:off x="5230757" y="3836127"/>
            <a:ext cx="0" cy="864440"/>
          </a:xfrm>
          <a:prstGeom prst="straightConnector1">
            <a:avLst/>
          </a:prstGeom>
          <a:ln w="22225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ruta 2">
            <a:extLst>
              <a:ext uri="{FF2B5EF4-FFF2-40B4-BE49-F238E27FC236}">
                <a16:creationId xmlns:a16="http://schemas.microsoft.com/office/drawing/2014/main" id="{A5359B69-B37F-4329-BD5C-0E59A545D3E0}"/>
              </a:ext>
            </a:extLst>
          </p:cNvPr>
          <p:cNvSpPr txBox="1"/>
          <p:nvPr/>
        </p:nvSpPr>
        <p:spPr>
          <a:xfrm>
            <a:off x="10324872" y="2812690"/>
            <a:ext cx="146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”</a:t>
            </a:r>
            <a:r>
              <a:rPr lang="sv-SE" dirty="0" err="1"/>
              <a:t>ballottering</a:t>
            </a:r>
            <a:r>
              <a:rPr lang="sv-SE" dirty="0"/>
              <a:t>”</a:t>
            </a:r>
          </a:p>
        </p:txBody>
      </p:sp>
      <p:cxnSp>
        <p:nvCxnSpPr>
          <p:cNvPr id="25" name="Rak pilkoppling 24">
            <a:extLst>
              <a:ext uri="{FF2B5EF4-FFF2-40B4-BE49-F238E27FC236}">
                <a16:creationId xmlns:a16="http://schemas.microsoft.com/office/drawing/2014/main" id="{914BB7C9-CADE-4705-9652-3847C72B5A25}"/>
              </a:ext>
            </a:extLst>
          </p:cNvPr>
          <p:cNvCxnSpPr>
            <a:cxnSpLocks/>
          </p:cNvCxnSpPr>
          <p:nvPr/>
        </p:nvCxnSpPr>
        <p:spPr>
          <a:xfrm>
            <a:off x="11062865" y="3156155"/>
            <a:ext cx="0" cy="502555"/>
          </a:xfrm>
          <a:prstGeom prst="straightConnector1">
            <a:avLst/>
          </a:prstGeom>
          <a:ln w="22225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koppling 25">
            <a:extLst>
              <a:ext uri="{FF2B5EF4-FFF2-40B4-BE49-F238E27FC236}">
                <a16:creationId xmlns:a16="http://schemas.microsoft.com/office/drawing/2014/main" id="{0D056AC5-54D6-410F-BADA-B1E31F7A1D08}"/>
              </a:ext>
            </a:extLst>
          </p:cNvPr>
          <p:cNvCxnSpPr>
            <a:cxnSpLocks/>
          </p:cNvCxnSpPr>
          <p:nvPr/>
        </p:nvCxnSpPr>
        <p:spPr>
          <a:xfrm>
            <a:off x="11055520" y="2423029"/>
            <a:ext cx="0" cy="389661"/>
          </a:xfrm>
          <a:prstGeom prst="straightConnector1">
            <a:avLst/>
          </a:prstGeom>
          <a:ln w="22225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ruta 18">
            <a:extLst>
              <a:ext uri="{FF2B5EF4-FFF2-40B4-BE49-F238E27FC236}">
                <a16:creationId xmlns:a16="http://schemas.microsoft.com/office/drawing/2014/main" id="{F417B354-96B9-4ACE-8450-2F9A197B8637}"/>
              </a:ext>
            </a:extLst>
          </p:cNvPr>
          <p:cNvSpPr txBox="1"/>
          <p:nvPr/>
        </p:nvSpPr>
        <p:spPr>
          <a:xfrm>
            <a:off x="10419128" y="2053697"/>
            <a:ext cx="1272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HL7 Sverige</a:t>
            </a:r>
          </a:p>
        </p:txBody>
      </p:sp>
    </p:spTree>
    <p:extLst>
      <p:ext uri="{BB962C8B-B14F-4D97-AF65-F5344CB8AC3E}">
        <p14:creationId xmlns:p14="http://schemas.microsoft.com/office/powerpoint/2010/main" val="3608908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4429</TotalTime>
  <Words>88</Words>
  <Application>Microsoft Office PowerPoint</Application>
  <PresentationFormat>Bredbild</PresentationFormat>
  <Paragraphs>30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Samordningsmöte HL7 FHIR Basprofiler</vt:lpstr>
      <vt:lpstr>Välkomna</vt:lpstr>
      <vt:lpstr>Sammansättning av arbetsgrupp</vt:lpstr>
      <vt:lpstr>Samordningsgruppen och Arbetsgrupper</vt:lpstr>
      <vt:lpstr>Samordningsgruppen och Arbetsgrupper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Samordningsmöte HL7 FHIR Basprofiler</dc:title>
  <dc:creator>Daniel Karlsson</dc:creator>
  <cp:lastModifiedBy>Daniel Karlsson</cp:lastModifiedBy>
  <cp:revision>10</cp:revision>
  <dcterms:created xsi:type="dcterms:W3CDTF">2024-03-04T13:10:29Z</dcterms:created>
  <dcterms:modified xsi:type="dcterms:W3CDTF">2024-03-07T15:00:20Z</dcterms:modified>
</cp:coreProperties>
</file>