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sldIdLst>
    <p:sldId id="256" r:id="rId2"/>
    <p:sldId id="258" r:id="rId3"/>
    <p:sldId id="257" r:id="rId4"/>
    <p:sldId id="266" r:id="rId5"/>
    <p:sldId id="268" r:id="rId6"/>
    <p:sldId id="270" r:id="rId7"/>
    <p:sldId id="259" r:id="rId8"/>
    <p:sldId id="265" r:id="rId9"/>
    <p:sldId id="260" r:id="rId10"/>
    <p:sldId id="264" r:id="rId11"/>
    <p:sldId id="267" r:id="rId12"/>
    <p:sldId id="261" r:id="rId13"/>
    <p:sldId id="263" r:id="rId14"/>
    <p:sldId id="262" r:id="rId15"/>
    <p:sldId id="272" r:id="rId16"/>
    <p:sldId id="273" r:id="rId17"/>
    <p:sldId id="269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47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8E438-8CBA-4F50-8FCD-F462B3B99D80}" type="datetimeFigureOut">
              <a:rPr lang="sv-SE" smtClean="0"/>
              <a:t>2026-05-08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1DD00-609B-4B1A-A6B4-73F213309FD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6153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lstyrelsen.se/kunskapsstod-och-regler/omraden/e-halsa/tillampning/uppmarksamhetsinform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ocialstyrelsen.se/en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hl7.org/spaces/HS/pages/358878141/Use+Case+Descriptio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hl7.org/spaces/HS/pages/324971194/Mappning+UMI+informationsspecifikation+och+FHIR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hl7.org/spaces/HS/pages/358898452/%C3%96vers%C3%A4ttningar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amarbetsyta.ehalsomyndigheten.se/spaces/NRFIIHVOO/pages/401321188/Uppdragsbeskrivningar+arbetsgrupper+2026?preview=/401321188/408908441/Uppdragsbeskrivning%20UMI%20och%20viktig%20medicinsk%20information%20f%C3%B6r%20allergier%20och%20%C3%B6verk%C3%A4nslighet.docx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hl7.org/display/HS/Medical+Alert+Informatio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hl7.org/display/HS/Medical+Alert+Informatio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build.fhir.org/ig/HL7Sweden/hl7.fhir.r4.ig.medicalalertinformation/branches/develop/index.html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l7.org/fhir/R4/flag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uild.fhir.org/ig/HL7Sweden/hl7.fhir.r4.ig.medicalalertinformation/branches/develop/artifacts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The </a:t>
            </a:r>
            <a:r>
              <a:rPr lang="en-US" sz="1200" dirty="0"/>
              <a:t>information on this slide is a direct translation of the NBHW’s description of the information specification for medical alert information on </a:t>
            </a:r>
            <a:r>
              <a:rPr lang="en-US" sz="1200" dirty="0">
                <a:hlinkClick r:id="rId3"/>
              </a:rPr>
              <a:t>Uppmärksamhetsinformation – </a:t>
            </a:r>
            <a:r>
              <a:rPr lang="en-US" sz="1200" dirty="0" err="1">
                <a:hlinkClick r:id="rId3"/>
              </a:rPr>
              <a:t>Socialstyrelsen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r>
              <a:rPr lang="en-US" noProof="0" dirty="0"/>
              <a:t>National Board of Health and Welfare: </a:t>
            </a:r>
            <a:r>
              <a:rPr lang="en-US" noProof="0" dirty="0" err="1">
                <a:hlinkClick r:id="rId4"/>
              </a:rPr>
              <a:t>Startpage</a:t>
            </a:r>
            <a:r>
              <a:rPr lang="en-US" noProof="0" dirty="0">
                <a:hlinkClick r:id="rId4"/>
              </a:rPr>
              <a:t> – </a:t>
            </a:r>
            <a:r>
              <a:rPr lang="en-US" noProof="0" dirty="0" err="1">
                <a:hlinkClick r:id="rId4"/>
              </a:rPr>
              <a:t>Socialstyrelsen</a:t>
            </a:r>
            <a:endParaRPr lang="en-US" noProof="0" dirty="0"/>
          </a:p>
          <a:p>
            <a:r>
              <a:rPr lang="en-US" noProof="0" dirty="0"/>
              <a:t>Medical Alert Information as defined by </a:t>
            </a:r>
            <a:r>
              <a:rPr lang="en-US" noProof="0" dirty="0" err="1"/>
              <a:t>Swedens</a:t>
            </a:r>
            <a:r>
              <a:rPr lang="en-US" noProof="0" dirty="0"/>
              <a:t> National Board of Health and Welfare: </a:t>
            </a:r>
            <a:r>
              <a:rPr lang="en-US" noProof="0" dirty="0">
                <a:hlinkClick r:id="rId3"/>
              </a:rPr>
              <a:t>Uppmärksamhetsinformation - </a:t>
            </a:r>
            <a:r>
              <a:rPr lang="en-US" noProof="0" dirty="0" err="1">
                <a:hlinkClick r:id="rId3"/>
              </a:rPr>
              <a:t>Socialstyrelsen</a:t>
            </a:r>
            <a:endParaRPr lang="en-US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1DD00-609B-4B1A-A6B4-73F213309FDA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916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Use Case Description - HL7 Sweden - Confluence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1DD00-609B-4B1A-A6B4-73F213309FDA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872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>
                <a:hlinkClick r:id="rId3"/>
              </a:rPr>
              <a:t>Mappning UMI informationsspecifikation och FHIR - HL7 Sweden - Confluence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1DD00-609B-4B1A-A6B4-73F213309FDA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1565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>
                <a:hlinkClick r:id="rId3"/>
              </a:rPr>
              <a:t>Översättningar - HL7 Sweden - Confluence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1DD00-609B-4B1A-A6B4-73F213309FDA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5874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Fyll på med mappning från Oskar</a:t>
            </a:r>
          </a:p>
          <a:p>
            <a:endParaRPr lang="sv-SE" dirty="0"/>
          </a:p>
          <a:p>
            <a:r>
              <a:rPr lang="sv-SE" dirty="0">
                <a:hlinkClick r:id="rId3"/>
              </a:rPr>
              <a:t>Uppdragsbeskrivningar arbetsgrupper 2026 - Nationellt råd för interoperabilitet inom hälso- och sjukvård - Confluence</a:t>
            </a:r>
            <a:r>
              <a:rPr lang="sv-SE" dirty="0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1DD00-609B-4B1A-A6B4-73F213309FDA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206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A4587-DCE4-3591-336D-9FF86E83E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362DDCA-E405-CD38-834E-F7E02F5867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7EAB8ADA-F93B-C719-6426-399CB6E7D5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Information specification contains concept model and information model that describe medical alert information. Accompanied by code list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/>
              <a:t>Groups and subgroups of medical alert information (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Medicinska tillstånd och behandlingar - Medical condition and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treatments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Smitta - Contagian</a:t>
            </a:r>
            <a:endParaRPr lang="en-US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/>
              <a:t>Information that needs to be handled per subgroup, specified by attributes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/>
              <a:t>Codes relevant for attributes of datatype coded value (Snomed CT, ATC </a:t>
            </a:r>
            <a:r>
              <a:rPr lang="en-US" sz="1200" dirty="0" err="1"/>
              <a:t>etc</a:t>
            </a:r>
            <a:r>
              <a:rPr lang="en-US" sz="1200" dirty="0"/>
              <a:t>)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F81A93D-23CF-01B9-72A0-098E1EFA9D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1DD00-609B-4B1A-A6B4-73F213309FD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0669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F2A4F-3DAA-159E-FAFA-5B79DDAA6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6041740E-6459-A3CB-9D53-9808DC9CB3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2181ECA1-0D5F-FBBF-3943-3D8CD94D03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CAF2202-7AA5-9A0E-AD71-27DF871D2B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1DD00-609B-4B1A-A6B4-73F213309FD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9936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A93F3-B5BA-BF90-DFE3-DB9A59F9A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8118978-0695-D19A-3374-350825FEA0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3235D270-3CF3-A131-49DD-12C05ED01E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6DA079A-071D-DBBC-65B1-8DC7417763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1DD00-609B-4B1A-A6B4-73F213309FDA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9615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Medical Alert Information - HL7 Sweden – Confluence</a:t>
            </a:r>
            <a:endParaRPr lang="en-US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1DD00-609B-4B1A-A6B4-73F213309FDA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944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D7807-35C5-41DB-C634-918B6A7E4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285DCC9-33E9-9673-C374-EE5E105862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E2090B8C-FEBF-D805-0DD3-CE7C143900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Medical Alert Information - HL7 Sweden – Confluence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linkClick r:id="rId4"/>
              </a:rPr>
              <a:t>Index - v0.1.0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63FB8D3-AE0C-8FE4-2B75-9EC79B7796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1DD00-609B-4B1A-A6B4-73F213309FDA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2110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>
                <a:hlinkClick r:id="rId3"/>
              </a:rPr>
              <a:t>Flag - FHIR v4.0.1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1DD00-609B-4B1A-A6B4-73F213309FDA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1019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>
                <a:hlinkClick r:id="rId3"/>
              </a:rPr>
              <a:t>Artifacts</a:t>
            </a:r>
            <a:r>
              <a:rPr lang="sv-SE" dirty="0">
                <a:hlinkClick r:id="rId3"/>
              </a:rPr>
              <a:t> Summary - v0.1.0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1DD00-609B-4B1A-A6B4-73F213309FDA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1919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Lägg in symbol för smitta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1DD00-609B-4B1A-A6B4-73F213309FDA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497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hl7.se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hl7.se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hl7.se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hl7.se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hl7.se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hl7.se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hl7.se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hl7.s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hl7.se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hl7.se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hl7.se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D7EA-8435-4C3A-B04C-47E73AE53DA8}" type="datetime1">
              <a:rPr lang="sv-SE" smtClean="0"/>
              <a:t>2026-05-08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dirty="0">
                <a:solidFill>
                  <a:schemeClr val="bg1">
                    <a:lumMod val="65000"/>
                  </a:schemeClr>
                </a:solidFill>
              </a:rPr>
              <a:t>HL7 SWEDEN</a:t>
            </a:r>
          </a:p>
          <a:p>
            <a:r>
              <a:rPr lang="sv-SE" u="sng" dirty="0">
                <a:hlinkClick r:id="rId2"/>
              </a:rPr>
              <a:t>https://hl7.se/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8086-C044-4F9D-A3CA-F57867A646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892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7E19-906D-48AF-BC66-BCD291BF432A}" type="datetime1">
              <a:rPr lang="sv-SE" smtClean="0"/>
              <a:t>2026-05-08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dirty="0">
                <a:solidFill>
                  <a:schemeClr val="bg1">
                    <a:lumMod val="65000"/>
                  </a:schemeClr>
                </a:solidFill>
              </a:rPr>
              <a:t>HL7 SWEDEN</a:t>
            </a:r>
          </a:p>
          <a:p>
            <a:r>
              <a:rPr lang="sv-SE" u="sng" dirty="0">
                <a:hlinkClick r:id="rId2"/>
              </a:rPr>
              <a:t>https://hl7.se/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8086-C044-4F9D-A3CA-F57867A646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353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38E4-A4B2-46F1-AA0B-D6F2159685C4}" type="datetime1">
              <a:rPr lang="sv-SE" smtClean="0"/>
              <a:t>2026-05-08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dirty="0">
                <a:solidFill>
                  <a:schemeClr val="bg1">
                    <a:lumMod val="65000"/>
                  </a:schemeClr>
                </a:solidFill>
              </a:rPr>
              <a:t>HL7 SWEDEN</a:t>
            </a:r>
          </a:p>
          <a:p>
            <a:r>
              <a:rPr lang="sv-SE" u="sng" dirty="0">
                <a:hlinkClick r:id="rId2"/>
              </a:rPr>
              <a:t>https://hl7.se/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8086-C044-4F9D-A3CA-F57867A646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521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0727D4-5104-4934-BBC1-D7C88338E9C0}" type="datetime1">
              <a:rPr lang="sv-SE" smtClean="0"/>
              <a:t>2026-05-08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b="1" dirty="0">
                <a:solidFill>
                  <a:schemeClr val="bg1">
                    <a:lumMod val="65000"/>
                  </a:schemeClr>
                </a:solidFill>
              </a:rPr>
              <a:t>HL7 SWEDEN</a:t>
            </a:r>
          </a:p>
          <a:p>
            <a:r>
              <a:rPr lang="sv-SE" u="sng" dirty="0">
                <a:hlinkClick r:id="rId2"/>
              </a:rPr>
              <a:t>https://hl7.se/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8086-C044-4F9D-A3CA-F57867A646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396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446E-5AFD-47AA-827E-4C08A4EF0C78}" type="datetime1">
              <a:rPr lang="sv-SE" smtClean="0"/>
              <a:t>2026-05-08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dirty="0">
                <a:solidFill>
                  <a:schemeClr val="bg1">
                    <a:lumMod val="65000"/>
                  </a:schemeClr>
                </a:solidFill>
              </a:rPr>
              <a:t>HL7 SWEDEN</a:t>
            </a:r>
          </a:p>
          <a:p>
            <a:r>
              <a:rPr lang="sv-SE" u="sng" dirty="0">
                <a:hlinkClick r:id="rId2"/>
              </a:rPr>
              <a:t>https://hl7.se/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8086-C044-4F9D-A3CA-F57867A646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92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0EA5-65C5-4077-84B6-6F9603EAE64A}" type="datetime1">
              <a:rPr lang="sv-SE" smtClean="0"/>
              <a:t>2026-05-08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dirty="0">
                <a:solidFill>
                  <a:schemeClr val="bg1">
                    <a:lumMod val="65000"/>
                  </a:schemeClr>
                </a:solidFill>
              </a:rPr>
              <a:t>HL7 SWEDEN</a:t>
            </a:r>
          </a:p>
          <a:p>
            <a:r>
              <a:rPr lang="sv-SE" u="sng" dirty="0">
                <a:hlinkClick r:id="rId2"/>
              </a:rPr>
              <a:t>https://hl7.se/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8086-C044-4F9D-A3CA-F57867A646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171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A653-2BD9-4200-B821-C07623CCF33A}" type="datetime1">
              <a:rPr lang="sv-SE" smtClean="0"/>
              <a:t>2026-05-08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dirty="0">
                <a:solidFill>
                  <a:schemeClr val="bg1">
                    <a:lumMod val="65000"/>
                  </a:schemeClr>
                </a:solidFill>
              </a:rPr>
              <a:t>HL7 SWEDEN</a:t>
            </a:r>
          </a:p>
          <a:p>
            <a:r>
              <a:rPr lang="sv-SE" u="sng" dirty="0">
                <a:hlinkClick r:id="rId2"/>
              </a:rPr>
              <a:t>https://hl7.se/</a:t>
            </a:r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8086-C044-4F9D-A3CA-F57867A646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781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D5DB0-8713-445A-B4AA-A5567E2A5E8C}" type="datetime1">
              <a:rPr lang="sv-SE" smtClean="0"/>
              <a:t>2026-05-08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dirty="0">
                <a:solidFill>
                  <a:schemeClr val="bg1">
                    <a:lumMod val="65000"/>
                  </a:schemeClr>
                </a:solidFill>
              </a:rPr>
              <a:t>HL7 SWEDEN</a:t>
            </a:r>
          </a:p>
          <a:p>
            <a:r>
              <a:rPr lang="sv-SE" u="sng" dirty="0">
                <a:hlinkClick r:id="rId2"/>
              </a:rPr>
              <a:t>https://hl7.se/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8086-C044-4F9D-A3CA-F57867A646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346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815E-E1F2-4FCB-84E0-076F184D59B2}" type="datetime1">
              <a:rPr lang="sv-SE" smtClean="0"/>
              <a:t>2026-05-08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dirty="0">
                <a:solidFill>
                  <a:schemeClr val="bg1">
                    <a:lumMod val="65000"/>
                  </a:schemeClr>
                </a:solidFill>
              </a:rPr>
              <a:t>HL7 SWEDEN</a:t>
            </a:r>
          </a:p>
          <a:p>
            <a:r>
              <a:rPr lang="sv-SE" u="sng" dirty="0">
                <a:hlinkClick r:id="rId2"/>
              </a:rPr>
              <a:t>https://hl7.se/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8086-C044-4F9D-A3CA-F57867A646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637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8C0B-0BA3-4FC9-A798-79EDC09063C4}" type="datetime1">
              <a:rPr lang="sv-SE" smtClean="0"/>
              <a:t>2026-05-08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dirty="0">
                <a:solidFill>
                  <a:schemeClr val="bg1">
                    <a:lumMod val="65000"/>
                  </a:schemeClr>
                </a:solidFill>
              </a:rPr>
              <a:t>HL7 SWEDEN</a:t>
            </a:r>
          </a:p>
          <a:p>
            <a:r>
              <a:rPr lang="sv-SE" u="sng" dirty="0">
                <a:hlinkClick r:id="rId2"/>
              </a:rPr>
              <a:t>https://hl7.se/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8086-C044-4F9D-A3CA-F57867A646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7513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36616-993A-463E-A84D-B82BFBAA121F}" type="datetime1">
              <a:rPr lang="sv-SE" smtClean="0"/>
              <a:t>2026-05-08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dirty="0">
                <a:solidFill>
                  <a:schemeClr val="bg1">
                    <a:lumMod val="65000"/>
                  </a:schemeClr>
                </a:solidFill>
              </a:rPr>
              <a:t>HL7 SWEDEN</a:t>
            </a:r>
          </a:p>
          <a:p>
            <a:r>
              <a:rPr lang="sv-SE" u="sng" dirty="0">
                <a:hlinkClick r:id="rId2"/>
              </a:rPr>
              <a:t>https://hl7.se/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8086-C044-4F9D-A3CA-F57867A646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348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hl7.se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76CA6DE4-387C-4F89-8DD5-B3175080F3E6}" type="datetime1">
              <a:rPr lang="sv-SE" smtClean="0"/>
              <a:pPr/>
              <a:t>2026-05-08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r>
              <a:rPr lang="sv-SE" b="1" dirty="0">
                <a:solidFill>
                  <a:schemeClr val="bg1">
                    <a:lumMod val="65000"/>
                  </a:schemeClr>
                </a:solidFill>
              </a:rPr>
              <a:t>HL7 SWEDEN</a:t>
            </a:r>
          </a:p>
          <a:p>
            <a:r>
              <a:rPr lang="sv-SE" u="sng" dirty="0">
                <a:hlinkClick r:id="rId13"/>
              </a:rPr>
              <a:t>https://hl7.se/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68086-C044-4F9D-A3CA-F57867A64685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 descr="En bild som visar Rektangel, Teckensnitt, skärmbild, symbol&#10;&#10;AI-genererat innehåll kan vara felaktigt.">
            <a:extLst>
              <a:ext uri="{FF2B5EF4-FFF2-40B4-BE49-F238E27FC236}">
                <a16:creationId xmlns:a16="http://schemas.microsoft.com/office/drawing/2014/main" id="{21EB7465-300D-7C5E-27D1-46E2573FCD6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387" y="0"/>
            <a:ext cx="769674" cy="819509"/>
          </a:xfrm>
          <a:prstGeom prst="rect">
            <a:avLst/>
          </a:prstGeom>
        </p:spPr>
      </p:pic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97939F8A-A390-4040-09AE-60D418C89804}"/>
              </a:ext>
            </a:extLst>
          </p:cNvPr>
          <p:cNvCxnSpPr/>
          <p:nvPr userDrawn="1"/>
        </p:nvCxnSpPr>
        <p:spPr>
          <a:xfrm>
            <a:off x="846909" y="6272762"/>
            <a:ext cx="105156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2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l7.s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hl7.s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l7.s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l7.s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l7.s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l7.se/" TargetMode="External"/><Relationship Id="rId2" Type="http://schemas.openxmlformats.org/officeDocument/2006/relationships/hyperlink" Target="https://arketyper.no/ckm/templates/1078.60.652/orgchar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ehr.atlassian.net/wiki/spaces/SWE/pages/1966211073/Uppm+rksamhetsinformation+i+openEHR" TargetMode="External"/><Relationship Id="rId2" Type="http://schemas.openxmlformats.org/officeDocument/2006/relationships/hyperlink" Target="https://github.com/modellbibliotek/CKM-mirror/releases/tag/UMI_template.1.0.0-alpha.1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hyperlink" Target="https://hl7.s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l7.s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umi.infopeak.se/" TargetMode="External"/><Relationship Id="rId2" Type="http://schemas.openxmlformats.org/officeDocument/2006/relationships/hyperlink" Target="https://umi.infopeak.se/fhir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hl7.se/" TargetMode="External"/><Relationship Id="rId4" Type="http://schemas.openxmlformats.org/officeDocument/2006/relationships/hyperlink" Target="https://build.fhir.org/ig/HL7Sweden/hl7.fhir.r4.ig.medicalalertinformation/branches/develop/index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hl7.s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l7.s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hl7.se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hl7.se/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l7.s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l7.s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l7.s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tviklerportal.nhn.no/informasjonstjenester/kritisk-informasjo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l7.se/" TargetMode="External"/><Relationship Id="rId4" Type="http://schemas.openxmlformats.org/officeDocument/2006/relationships/hyperlink" Target="https://confluence.hl7.org/spaces/HS/pages/273944284/Medical+Alert+Inform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Medical Alert Information in FHIR</a:t>
            </a:r>
            <a:endParaRPr lang="sv-SE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Uppmärksamhetsinformation (UMI)</a:t>
            </a:r>
          </a:p>
        </p:txBody>
      </p:sp>
    </p:spTree>
    <p:extLst>
      <p:ext uri="{BB962C8B-B14F-4D97-AF65-F5344CB8AC3E}">
        <p14:creationId xmlns:p14="http://schemas.microsoft.com/office/powerpoint/2010/main" val="156002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D5641A-8195-F4FE-A37D-B3B42EE8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Implementation Guide</a:t>
            </a:r>
            <a:br>
              <a:rPr lang="sv-SE" dirty="0"/>
            </a:br>
            <a:r>
              <a:rPr lang="sv-SE" sz="2400" dirty="0"/>
              <a:t>Profiles, extensions and value sets</a:t>
            </a:r>
            <a:endParaRPr lang="sv-SE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F6A02418-7179-96BA-305B-320E6F85D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335625" cy="4351338"/>
          </a:xfrm>
        </p:spPr>
        <p:txBody>
          <a:bodyPr/>
          <a:lstStyle/>
          <a:p>
            <a:r>
              <a:rPr lang="sv-SE" dirty="0"/>
              <a:t>One profile per subgroup, e.g. for</a:t>
            </a:r>
          </a:p>
          <a:p>
            <a:pPr lvl="1"/>
            <a:r>
              <a:rPr lang="sv-SE" dirty="0"/>
              <a:t>infectious disease </a:t>
            </a:r>
          </a:p>
          <a:p>
            <a:pPr lvl="1"/>
            <a:r>
              <a:rPr lang="sv-SE" dirty="0"/>
              <a:t>Infectious agent </a:t>
            </a:r>
          </a:p>
          <a:p>
            <a:r>
              <a:rPr lang="sv-SE" dirty="0"/>
              <a:t>Value set for codes per subgroup</a:t>
            </a:r>
          </a:p>
          <a:p>
            <a:r>
              <a:rPr lang="sv-SE" dirty="0"/>
              <a:t>Extension for criticality level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C4FB218-E1ED-A002-1A7E-452BB6BD4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27D4-5104-4934-BBC1-D7C88338E9C0}" type="datetime1">
              <a:rPr lang="sv-SE" smtClean="0"/>
              <a:t>2026-05-08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73B0D4F-527F-1074-6D61-2B60039F8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>
                <a:solidFill>
                  <a:schemeClr val="bg1">
                    <a:lumMod val="65000"/>
                  </a:schemeClr>
                </a:solidFill>
              </a:rPr>
              <a:t>HL7 SWEDEN</a:t>
            </a:r>
          </a:p>
          <a:p>
            <a:r>
              <a:rPr lang="sv-SE" u="sng">
                <a:hlinkClick r:id="rId3"/>
              </a:rPr>
              <a:t>https://hl7.se/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0421766-5CF4-367D-66E7-6314A993E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8086-C044-4F9D-A3CA-F57867A64685}" type="slidenum">
              <a:rPr lang="sv-SE" smtClean="0"/>
              <a:t>10</a:t>
            </a:fld>
            <a:endParaRPr lang="sv-SE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57093D37-A678-48BD-E044-803991160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794" y="1575092"/>
            <a:ext cx="6535212" cy="3707815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67C8BB04-B072-D81A-5370-28BCDAAB9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3825" y="1952312"/>
            <a:ext cx="6795582" cy="4006516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CF351071-89C3-E74C-80F5-4E0F495F8C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6217" y="2370137"/>
            <a:ext cx="680578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9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46E1F3-8DAC-2EC2-9B2C-69EF500A4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Implementation Guide</a:t>
            </a:r>
            <a:br>
              <a:rPr lang="sv-SE" dirty="0"/>
            </a:br>
            <a:r>
              <a:rPr lang="sv-SE" sz="2400" dirty="0"/>
              <a:t>Example XML for infectious agent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FE976A68-A493-8CB1-64C5-08DEC7116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39817" y="2004115"/>
            <a:ext cx="7112366" cy="4038808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CD8B9A3-3D23-C909-E01B-DFCD5B8A7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27D4-5104-4934-BBC1-D7C88338E9C0}" type="datetime1">
              <a:rPr lang="sv-SE" smtClean="0"/>
              <a:t>2026-05-08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E532A3A-4867-9A56-659B-B69CB8064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>
                <a:solidFill>
                  <a:schemeClr val="bg1">
                    <a:lumMod val="65000"/>
                  </a:schemeClr>
                </a:solidFill>
              </a:rPr>
              <a:t>HL7 SWEDEN</a:t>
            </a:r>
          </a:p>
          <a:p>
            <a:r>
              <a:rPr lang="sv-SE" u="sng">
                <a:hlinkClick r:id="rId4"/>
              </a:rPr>
              <a:t>https://hl7.se/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7512B16-68A5-AFFC-1ECC-F073504D2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8086-C044-4F9D-A3CA-F57867A64685}" type="slidenum">
              <a:rPr lang="sv-SE" smtClean="0"/>
              <a:t>11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E52563C-3756-71A8-7B0E-B7DDD7F97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575" y="2191554"/>
            <a:ext cx="456311" cy="45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12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5909C4-184E-D314-85F8-6BE16990E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Implementation Guide</a:t>
            </a:r>
            <a:br>
              <a:rPr lang="sv-SE" dirty="0"/>
            </a:br>
            <a:r>
              <a:rPr lang="sv-SE" sz="2400" dirty="0"/>
              <a:t>Use case description</a:t>
            </a:r>
            <a:endParaRPr lang="sv-SE" dirty="0"/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D1BFDAD5-ED9C-91D7-2C67-44CF7AB2B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5723" y="1514728"/>
            <a:ext cx="9206157" cy="4675759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4721C6-4561-BC4F-27C0-85963CE83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27D4-5104-4934-BBC1-D7C88338E9C0}" type="datetime1">
              <a:rPr lang="sv-SE" smtClean="0"/>
              <a:t>2026-05-08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97C8074-6684-96D6-38CE-915AB3488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>
                <a:solidFill>
                  <a:schemeClr val="bg1">
                    <a:lumMod val="65000"/>
                  </a:schemeClr>
                </a:solidFill>
              </a:rPr>
              <a:t>HL7 SWEDEN</a:t>
            </a:r>
          </a:p>
          <a:p>
            <a:r>
              <a:rPr lang="sv-SE" u="sng">
                <a:hlinkClick r:id="rId4"/>
              </a:rPr>
              <a:t>https://hl7.se/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0B17023-7065-4909-9E1D-7C0DB2419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8086-C044-4F9D-A3CA-F57867A6468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1497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169AAD-A6AE-78B9-4153-16F6893D9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Implementation Guide</a:t>
            </a:r>
            <a:br>
              <a:rPr lang="sv-SE" dirty="0"/>
            </a:br>
            <a:r>
              <a:rPr lang="sv-SE" sz="2400" dirty="0"/>
              <a:t>Mappings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AC98B74-4080-30EA-EC83-5D4C4C78B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27D4-5104-4934-BBC1-D7C88338E9C0}" type="datetime1">
              <a:rPr lang="sv-SE" smtClean="0"/>
              <a:t>2026-05-08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D10F418-2FA6-FA42-9B82-56F329DC7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>
                <a:solidFill>
                  <a:schemeClr val="bg1">
                    <a:lumMod val="65000"/>
                  </a:schemeClr>
                </a:solidFill>
              </a:rPr>
              <a:t>HL7 SWEDEN</a:t>
            </a:r>
          </a:p>
          <a:p>
            <a:r>
              <a:rPr lang="sv-SE" u="sng">
                <a:hlinkClick r:id="rId3"/>
              </a:rPr>
              <a:t>https://hl7.se/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1947DC1-5755-361F-40ED-62907717A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8086-C044-4F9D-A3CA-F57867A64685}" type="slidenum">
              <a:rPr lang="sv-SE" smtClean="0"/>
              <a:t>13</a:t>
            </a:fld>
            <a:endParaRPr lang="sv-SE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BE6083D7-36C5-6A66-3EF7-857B5B29A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4C9A9DEB-7E54-50C4-CF50-34118CACA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736" y="1607127"/>
            <a:ext cx="9220199" cy="456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09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990FCC-9962-112B-70EA-001913119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Implementation Guide</a:t>
            </a:r>
            <a:br>
              <a:rPr lang="sv-SE" dirty="0"/>
            </a:br>
            <a:r>
              <a:rPr lang="sv-SE" sz="2400" dirty="0"/>
              <a:t>Translations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B0081F2-D771-216D-10BB-D33CE2A70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27D4-5104-4934-BBC1-D7C88338E9C0}" type="datetime1">
              <a:rPr lang="sv-SE" smtClean="0"/>
              <a:t>2026-05-08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F6C3C2-52C5-7A76-3175-BFBB04FDE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>
                <a:solidFill>
                  <a:schemeClr val="bg1">
                    <a:lumMod val="65000"/>
                  </a:schemeClr>
                </a:solidFill>
              </a:rPr>
              <a:t>HL7 SWEDEN</a:t>
            </a:r>
          </a:p>
          <a:p>
            <a:r>
              <a:rPr lang="sv-SE" u="sng">
                <a:hlinkClick r:id="rId3"/>
              </a:rPr>
              <a:t>https://hl7.se/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3B1D8ED-995F-4B80-79CD-3D71B4D04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8086-C044-4F9D-A3CA-F57867A64685}" type="slidenum">
              <a:rPr lang="sv-SE" smtClean="0"/>
              <a:t>14</a:t>
            </a:fld>
            <a:endParaRPr lang="sv-SE"/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461F1362-E845-9900-318A-CA3A99815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56936" y="1199648"/>
            <a:ext cx="6586199" cy="552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25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A38281-D8DD-3A99-DC3A-506274D28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Medical alert information and openEHR</a:t>
            </a:r>
            <a:br>
              <a:rPr lang="sv-SE" dirty="0"/>
            </a:br>
            <a:r>
              <a:rPr lang="sv-SE" sz="2400" dirty="0"/>
              <a:t>Working group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56278E-1859-09B7-8D6A-4C0D34DAC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Formed in 2022</a:t>
            </a:r>
          </a:p>
          <a:p>
            <a:r>
              <a:rPr lang="en-US" dirty="0"/>
              <a:t>Consists of representatives from several stakeholders (mainly the Swedish regions and healthcare information system suppliers)</a:t>
            </a:r>
          </a:p>
          <a:p>
            <a:r>
              <a:rPr lang="en-US" dirty="0"/>
              <a:t>Aim is to create </a:t>
            </a:r>
          </a:p>
          <a:p>
            <a:pPr lvl="1"/>
            <a:r>
              <a:rPr lang="en-US" dirty="0"/>
              <a:t>a template and </a:t>
            </a:r>
          </a:p>
          <a:p>
            <a:pPr lvl="1"/>
            <a:r>
              <a:rPr lang="en-US" dirty="0"/>
              <a:t>an associated implementation guide</a:t>
            </a:r>
            <a:endParaRPr lang="sv-SE" dirty="0"/>
          </a:p>
          <a:p>
            <a:r>
              <a:rPr lang="sv-SE" dirty="0"/>
              <a:t>Approach</a:t>
            </a:r>
          </a:p>
          <a:p>
            <a:pPr lvl="1"/>
            <a:r>
              <a:rPr lang="en-US" dirty="0"/>
              <a:t>Base work on NBHW’s information specification for medical alert information</a:t>
            </a:r>
          </a:p>
          <a:p>
            <a:pPr lvl="1"/>
            <a:r>
              <a:rPr lang="en-US" dirty="0"/>
              <a:t>Take the work done in Norway into account, i.e., the template </a:t>
            </a:r>
            <a:r>
              <a:rPr lang="en-US" dirty="0" err="1">
                <a:hlinkClick r:id="rId2"/>
              </a:rPr>
              <a:t>Kritisk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informasjon</a:t>
            </a:r>
            <a:r>
              <a:rPr lang="en-US" dirty="0">
                <a:hlinkClick r:id="rId2"/>
              </a:rPr>
              <a:t> i </a:t>
            </a:r>
            <a:r>
              <a:rPr lang="en-US" dirty="0" err="1">
                <a:hlinkClick r:id="rId2"/>
              </a:rPr>
              <a:t>Kjernejournal</a:t>
            </a:r>
            <a:endParaRPr lang="en-US" dirty="0"/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CA705B9-A148-70B3-78E6-37E05CA7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27D4-5104-4934-BBC1-D7C88338E9C0}" type="datetime1">
              <a:rPr lang="sv-SE" smtClean="0"/>
              <a:t>2026-05-08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A096296-59B4-19E7-3374-AD06DC156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>
                <a:solidFill>
                  <a:schemeClr val="bg1">
                    <a:lumMod val="65000"/>
                  </a:schemeClr>
                </a:solidFill>
              </a:rPr>
              <a:t>HL7 SWEDEN</a:t>
            </a:r>
          </a:p>
          <a:p>
            <a:r>
              <a:rPr lang="sv-SE" u="sng">
                <a:hlinkClick r:id="rId3"/>
              </a:rPr>
              <a:t>https://hl7.se/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C52A48-8A85-A606-4252-22ED50B8D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8086-C044-4F9D-A3CA-F57867A6468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0585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1D9384D-CB2C-C8EC-62F2-360A36F40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D6D873-CA62-B907-5D7A-D8ACF32C7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Medical alert information and openEHR</a:t>
            </a:r>
            <a:br>
              <a:rPr lang="sv-SE" dirty="0"/>
            </a:br>
            <a:r>
              <a:rPr lang="sv-SE" sz="2400" dirty="0"/>
              <a:t>Template and implementation guide (IG)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23C999-432A-D359-24E3-72D353948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088147" cy="4351338"/>
          </a:xfrm>
        </p:spPr>
        <p:txBody>
          <a:bodyPr/>
          <a:lstStyle/>
          <a:p>
            <a:r>
              <a:rPr lang="sv-SE" dirty="0"/>
              <a:t>First version of template and IG are created</a:t>
            </a:r>
          </a:p>
          <a:p>
            <a:pPr lvl="1"/>
            <a:r>
              <a:rPr lang="sv-SE" dirty="0"/>
              <a:t>Template: </a:t>
            </a:r>
            <a:r>
              <a:rPr lang="sv-SE" dirty="0">
                <a:hlinkClick r:id="rId2"/>
              </a:rPr>
              <a:t>Release UMI_template.1.0.0-alpha.1 · modellbibliotek/CKM-mirror</a:t>
            </a:r>
            <a:endParaRPr lang="sv-SE" dirty="0"/>
          </a:p>
          <a:p>
            <a:pPr lvl="1"/>
            <a:r>
              <a:rPr lang="sv-SE" dirty="0"/>
              <a:t>IG: </a:t>
            </a:r>
            <a:r>
              <a:rPr lang="sv-SE" dirty="0">
                <a:hlinkClick r:id="rId3"/>
              </a:rPr>
              <a:t>Uppmärksamhetsinformation i openEHR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CAE332D5-F2AA-A33F-A76F-41A08ED270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6BD2D1A-33E3-AB28-D524-B56EE25A0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27D4-5104-4934-BBC1-D7C88338E9C0}" type="datetime1">
              <a:rPr lang="sv-SE" smtClean="0"/>
              <a:t>2026-05-08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AB3AC33-DD65-0AE6-A659-45CFDA780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>
                <a:solidFill>
                  <a:schemeClr val="bg1">
                    <a:lumMod val="65000"/>
                  </a:schemeClr>
                </a:solidFill>
              </a:rPr>
              <a:t>HL7 SWEDEN</a:t>
            </a:r>
          </a:p>
          <a:p>
            <a:r>
              <a:rPr lang="sv-SE" u="sng">
                <a:hlinkClick r:id="rId4"/>
              </a:rPr>
              <a:t>https://hl7.se/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18CFED-FB45-C949-13EF-9D71D6BCC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8086-C044-4F9D-A3CA-F57867A64685}" type="slidenum">
              <a:rPr lang="sv-SE" smtClean="0"/>
              <a:t>16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FEC58CE-9904-D852-A2BF-71CA0F0C36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187277"/>
            <a:ext cx="5676769" cy="498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7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301FEE-2D60-627B-1DBB-10B931437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Mappning to IPS and EPS/EHDS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E8CEBA0-C560-71B1-54DF-505B110F8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Mapping to the International Patient Summary (IPS) </a:t>
            </a:r>
            <a:r>
              <a:rPr lang="sv-SE" dirty="0" err="1"/>
              <a:t>was</a:t>
            </a:r>
            <a:r>
              <a:rPr lang="sv-SE" dirty="0"/>
              <a:t> </a:t>
            </a:r>
            <a:r>
              <a:rPr lang="sv-SE" dirty="0" err="1"/>
              <a:t>done</a:t>
            </a:r>
            <a:r>
              <a:rPr lang="sv-SE" dirty="0"/>
              <a:t>?</a:t>
            </a:r>
          </a:p>
          <a:p>
            <a:r>
              <a:rPr lang="sv-SE" dirty="0"/>
              <a:t>Mapping to the European Patient Summary (EPS)/EHDS will be done during 2026 by the UMI/EHDS </a:t>
            </a:r>
            <a:r>
              <a:rPr lang="sv-SE" dirty="0" err="1"/>
              <a:t>working</a:t>
            </a:r>
            <a:r>
              <a:rPr lang="sv-SE" dirty="0"/>
              <a:t> group under the National Council for Interoperability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CF7508B-8220-B1E5-FE4B-7E120DA4C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27D4-5104-4934-BBC1-D7C88338E9C0}" type="datetime1">
              <a:rPr lang="sv-SE" smtClean="0"/>
              <a:t>2026-05-08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9925081-1563-A495-15F1-B64FDFD03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>
                <a:solidFill>
                  <a:schemeClr val="bg1">
                    <a:lumMod val="65000"/>
                  </a:schemeClr>
                </a:solidFill>
              </a:rPr>
              <a:t>HL7 SWEDEN</a:t>
            </a:r>
          </a:p>
          <a:p>
            <a:r>
              <a:rPr lang="sv-SE" u="sng">
                <a:hlinkClick r:id="rId3"/>
              </a:rPr>
              <a:t>https://hl7.se/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5300C54-6145-25A2-155E-37825081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8086-C044-4F9D-A3CA-F57867A64685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9533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3D030-0FEF-E2C0-9BD9-C8D042865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Instructions FHIR Hackathon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695CEC1-DA67-E158-C5EE-2677ED070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4594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b="1" dirty="0"/>
              <a:t>Task</a:t>
            </a:r>
          </a:p>
          <a:p>
            <a:r>
              <a:rPr lang="sv-SE" dirty="0"/>
              <a:t>Post, update, get or delete instances of medical alert information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DBEA96C5-0A2B-304F-E94F-C7654A52D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4038" y="1825625"/>
            <a:ext cx="578976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b="1" dirty="0"/>
              <a:t>Help for performing task</a:t>
            </a:r>
          </a:p>
          <a:p>
            <a:r>
              <a:rPr lang="sv-SE" dirty="0"/>
              <a:t>HAPI-server with imported profiles and example data can be found at: </a:t>
            </a:r>
            <a:r>
              <a:rPr lang="sv-SE" dirty="0">
                <a:hlinkClick r:id="rId2"/>
              </a:rPr>
              <a:t>https://umi.infopeak.se/fhir</a:t>
            </a:r>
            <a:r>
              <a:rPr lang="sv-SE" dirty="0"/>
              <a:t> </a:t>
            </a:r>
          </a:p>
          <a:p>
            <a:r>
              <a:rPr lang="sv-SE" dirty="0"/>
              <a:t>Demo page (i.e. e</a:t>
            </a:r>
            <a:r>
              <a:rPr lang="en-US" dirty="0" err="1"/>
              <a:t>xample</a:t>
            </a:r>
            <a:r>
              <a:rPr lang="en-US" dirty="0"/>
              <a:t> client that calls HAPI-server to retrieve and </a:t>
            </a:r>
            <a:r>
              <a:rPr lang="en-US"/>
              <a:t>display information</a:t>
            </a:r>
            <a:r>
              <a:rPr lang="sv-SE" dirty="0"/>
              <a:t>): </a:t>
            </a:r>
            <a:r>
              <a:rPr lang="sv-SE" dirty="0">
                <a:hlinkClick r:id="rId3"/>
              </a:rPr>
              <a:t>https://demo.umi.infopeak.se/</a:t>
            </a:r>
            <a:r>
              <a:rPr lang="sv-SE" dirty="0"/>
              <a:t>  </a:t>
            </a:r>
          </a:p>
          <a:p>
            <a:r>
              <a:rPr lang="sv-SE" dirty="0"/>
              <a:t>Implementation guide (with information on profiles and use cases) can be found at: </a:t>
            </a:r>
            <a:r>
              <a:rPr lang="sv-SE" dirty="0">
                <a:hlinkClick r:id="rId4"/>
              </a:rPr>
              <a:t>Index - v0.1.0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FB06F89-2AA0-DDD6-FB6F-5861F0834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27D4-5104-4934-BBC1-D7C88338E9C0}" type="datetime1">
              <a:rPr lang="sv-SE" smtClean="0"/>
              <a:t>2026-05-08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DF29D7-D90C-2850-BBA8-79F17C69B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>
                <a:solidFill>
                  <a:schemeClr val="bg1">
                    <a:lumMod val="65000"/>
                  </a:schemeClr>
                </a:solidFill>
              </a:rPr>
              <a:t>HL7 SWEDEN</a:t>
            </a:r>
          </a:p>
          <a:p>
            <a:r>
              <a:rPr lang="sv-SE" u="sng">
                <a:hlinkClick r:id="rId5"/>
              </a:rPr>
              <a:t>https://hl7.se/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E0281F4-7443-30F8-68C4-BF255F11A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8086-C044-4F9D-A3CA-F57867A64685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9934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ABE4B5-9DA4-4B50-E507-1F1BDD29B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F0B7E3-3188-100A-4FE7-4B723A6DB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sz="2600" dirty="0"/>
              <a:t>Medical alert information in Sweden</a:t>
            </a:r>
          </a:p>
          <a:p>
            <a:pPr lvl="1"/>
            <a:r>
              <a:rPr lang="sv-SE" sz="2200" dirty="0"/>
              <a:t>About</a:t>
            </a:r>
          </a:p>
          <a:p>
            <a:pPr lvl="1"/>
            <a:r>
              <a:rPr lang="sv-SE" sz="2200" dirty="0"/>
              <a:t>Example implementations</a:t>
            </a:r>
          </a:p>
          <a:p>
            <a:r>
              <a:rPr lang="sv-SE" sz="2600" dirty="0"/>
              <a:t>Working group ”UMI on FHIR”</a:t>
            </a:r>
          </a:p>
          <a:p>
            <a:pPr lvl="1"/>
            <a:r>
              <a:rPr lang="sv-SE" sz="2200" dirty="0"/>
              <a:t>About</a:t>
            </a:r>
          </a:p>
          <a:p>
            <a:pPr lvl="1"/>
            <a:r>
              <a:rPr lang="sv-SE" sz="2200" dirty="0"/>
              <a:t>Aim</a:t>
            </a:r>
          </a:p>
          <a:p>
            <a:pPr lvl="1"/>
            <a:r>
              <a:rPr lang="sv-SE" sz="2200" dirty="0"/>
              <a:t>Approach</a:t>
            </a:r>
          </a:p>
          <a:p>
            <a:r>
              <a:rPr lang="sv-SE" sz="2600" dirty="0"/>
              <a:t>Implementation guide</a:t>
            </a:r>
          </a:p>
          <a:p>
            <a:pPr lvl="1"/>
            <a:r>
              <a:rPr lang="sv-SE" sz="2200" dirty="0"/>
              <a:t>Profiles, extensions &amp; value sets</a:t>
            </a:r>
          </a:p>
          <a:p>
            <a:pPr lvl="1"/>
            <a:r>
              <a:rPr lang="sv-SE" sz="2200" dirty="0"/>
              <a:t>Example XML</a:t>
            </a:r>
          </a:p>
          <a:p>
            <a:pPr lvl="1"/>
            <a:r>
              <a:rPr lang="sv-SE" sz="2200" dirty="0"/>
              <a:t>Use case description</a:t>
            </a:r>
          </a:p>
          <a:p>
            <a:pPr lvl="1"/>
            <a:r>
              <a:rPr lang="sv-SE" sz="2200" dirty="0"/>
              <a:t>Mappings</a:t>
            </a:r>
          </a:p>
          <a:p>
            <a:pPr lvl="1"/>
            <a:r>
              <a:rPr lang="sv-SE" sz="2200" dirty="0"/>
              <a:t>Translations</a:t>
            </a:r>
          </a:p>
          <a:p>
            <a:r>
              <a:rPr lang="sv-SE" sz="2400" dirty="0"/>
              <a:t>Instructions FHIR Hackathon</a:t>
            </a:r>
            <a:endParaRPr lang="sv-SE" sz="2600" dirty="0"/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DAE93F-4F32-4510-F920-5D0DB94CE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27D4-5104-4934-BBC1-D7C88338E9C0}" type="datetime1">
              <a:rPr lang="sv-SE" smtClean="0"/>
              <a:t>2026-05-08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B3E0C78-BBF0-70C3-27F5-AC3287781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>
                <a:solidFill>
                  <a:schemeClr val="bg1">
                    <a:lumMod val="65000"/>
                  </a:schemeClr>
                </a:solidFill>
              </a:rPr>
              <a:t>HL7 SWEDEN</a:t>
            </a:r>
          </a:p>
          <a:p>
            <a:r>
              <a:rPr lang="sv-SE" u="sng">
                <a:hlinkClick r:id="rId2"/>
              </a:rPr>
              <a:t>https://hl7.se/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252122-69BA-F783-FC38-786331EA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8086-C044-4F9D-A3CA-F57867A6468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6281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90D376-2102-E990-EAE1-6EADD6EED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Medical Alert Information in Sweden</a:t>
            </a:r>
            <a:br>
              <a:rPr lang="sv-SE" dirty="0"/>
            </a:br>
            <a:r>
              <a:rPr lang="sv-SE" sz="2400" dirty="0"/>
              <a:t>About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91DB0B-8B5D-5A89-E2E2-3DE6D8B2A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</a:pPr>
            <a:r>
              <a:rPr lang="sv-SE" sz="2600" dirty="0"/>
              <a:t>Sweden’s National Board of Health and Welfare (NBHW) </a:t>
            </a:r>
            <a:r>
              <a:rPr lang="en-US" sz="2600" dirty="0"/>
              <a:t>has developed an information specification for medical alert information which contains a nationally agreed description of medical alert information</a:t>
            </a:r>
            <a:r>
              <a:rPr lang="sv-SE" sz="2600" dirty="0"/>
              <a:t> </a:t>
            </a:r>
          </a:p>
          <a:p>
            <a:pPr marL="342900" indent="-342900">
              <a:lnSpc>
                <a:spcPct val="100000"/>
              </a:lnSpc>
            </a:pPr>
            <a:r>
              <a:rPr lang="en-US" sz="2600" dirty="0"/>
              <a:t>The information is </a:t>
            </a:r>
          </a:p>
          <a:p>
            <a:pPr marL="800100" lvl="2" indent="-342900">
              <a:lnSpc>
                <a:spcPct val="100000"/>
              </a:lnSpc>
              <a:spcBef>
                <a:spcPts val="1000"/>
              </a:spcBef>
            </a:pPr>
            <a:r>
              <a:rPr lang="en-US" sz="2200" dirty="0"/>
              <a:t>structured based on the national information structure and national information sets</a:t>
            </a:r>
          </a:p>
          <a:p>
            <a:pPr marL="800100" lvl="2" indent="-342900">
              <a:lnSpc>
                <a:spcPct val="100000"/>
              </a:lnSpc>
              <a:spcBef>
                <a:spcPts val="1000"/>
              </a:spcBef>
            </a:pPr>
            <a:r>
              <a:rPr lang="en-US" sz="2200" dirty="0"/>
              <a:t>expressed with uniform terms and associated codes from the Swedish version of Snomed CT and the ICD-10-SE and ATC classifications</a:t>
            </a:r>
          </a:p>
          <a:p>
            <a:pPr marL="342900" indent="-342900">
              <a:lnSpc>
                <a:spcPct val="100000"/>
              </a:lnSpc>
            </a:pPr>
            <a:r>
              <a:rPr lang="en-US" sz="2600" dirty="0"/>
              <a:t>The information should serve as a basis for the implementation of medical alert information in healthcare information systems</a:t>
            </a:r>
            <a:endParaRPr lang="sv-SE" sz="2600" dirty="0"/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DE3A106-EE1A-C3FC-D8D4-0405A6B7B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27D4-5104-4934-BBC1-D7C88338E9C0}" type="datetime1">
              <a:rPr lang="sv-SE" smtClean="0"/>
              <a:t>2026-05-08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5B3C3D3-5B8F-D6BF-DD77-2B205A0FB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>
                <a:solidFill>
                  <a:schemeClr val="bg1">
                    <a:lumMod val="65000"/>
                  </a:schemeClr>
                </a:solidFill>
              </a:rPr>
              <a:t>HL7 SWEDEN</a:t>
            </a:r>
          </a:p>
          <a:p>
            <a:r>
              <a:rPr lang="sv-SE" u="sng">
                <a:hlinkClick r:id="rId3"/>
              </a:rPr>
              <a:t>https://hl7.se/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C75866-EEB1-2060-C4AE-66FB76D1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8086-C044-4F9D-A3CA-F57867A6468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4133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332B9-E9DC-5B87-3138-66B40ED0C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02B428EA-366E-0E9D-EA0D-A05602B5655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1206673"/>
            <a:ext cx="12192000" cy="52242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EDC4342-1D55-6DC2-BDEF-096E427AB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Medical Alert Information in Sweden</a:t>
            </a:r>
            <a:br>
              <a:rPr lang="sv-SE" dirty="0"/>
            </a:br>
            <a:r>
              <a:rPr lang="sv-SE" sz="2400" dirty="0"/>
              <a:t>About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F482FFA5-28C8-8B93-40BA-904090EFF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9055" y="1491197"/>
            <a:ext cx="3216691" cy="270905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300D046-772B-737F-E4E1-F6FF186EE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27D4-5104-4934-BBC1-D7C88338E9C0}" type="datetime1">
              <a:rPr lang="sv-SE" smtClean="0"/>
              <a:t>2026-05-08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D79F65-C181-905F-B694-1612F5270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>
                <a:solidFill>
                  <a:schemeClr val="bg1">
                    <a:lumMod val="65000"/>
                  </a:schemeClr>
                </a:solidFill>
              </a:rPr>
              <a:t>HL7 SWEDEN</a:t>
            </a:r>
          </a:p>
          <a:p>
            <a:r>
              <a:rPr lang="sv-SE" u="sng">
                <a:hlinkClick r:id="rId5"/>
              </a:rPr>
              <a:t>https://hl7.se/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436D074-9271-2446-CED0-8C7CBA98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8086-C044-4F9D-A3CA-F57867A64685}" type="slidenum">
              <a:rPr lang="sv-SE" smtClean="0"/>
              <a:t>4</a:t>
            </a:fld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EE1B5034-C589-C392-AA14-D9D6399EB0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8280" y="1615921"/>
            <a:ext cx="3854933" cy="5030787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EA8DDE9C-1471-038C-2C5C-C4CCB1E5C4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2638" y="2516391"/>
            <a:ext cx="5761310" cy="2850412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CC5E2651-74E4-E730-BF14-3C64125DF6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0105" y="3746148"/>
            <a:ext cx="6619953" cy="218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8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EC789-35A3-D214-D1A8-D29837249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023B7C-4256-6ABC-6DA2-988999C5D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Medical alert information</a:t>
            </a:r>
            <a:br>
              <a:rPr lang="sv-SE" dirty="0"/>
            </a:br>
            <a:r>
              <a:rPr lang="sv-SE" sz="2400" dirty="0"/>
              <a:t>Example implementation: Cosmic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F28288F-D970-3AFF-80A0-8688C3CFC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27D4-5104-4934-BBC1-D7C88338E9C0}" type="datetime1">
              <a:rPr lang="sv-SE" smtClean="0"/>
              <a:t>2026-05-08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845C5C-41F0-F6A7-1AFA-BDDB83075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>
                <a:solidFill>
                  <a:schemeClr val="bg1">
                    <a:lumMod val="65000"/>
                  </a:schemeClr>
                </a:solidFill>
              </a:rPr>
              <a:t>HL7 SWEDEN</a:t>
            </a:r>
          </a:p>
          <a:p>
            <a:r>
              <a:rPr lang="sv-SE" u="sng">
                <a:hlinkClick r:id="rId3"/>
              </a:rPr>
              <a:t>https://hl7.se/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0AFFEBE-5BF0-260D-E7A0-19B838685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8086-C044-4F9D-A3CA-F57867A64685}" type="slidenum">
              <a:rPr lang="sv-SE" smtClean="0"/>
              <a:t>5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19F4AC4-49A6-F6AD-F324-3CE9FE936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365" y="1674559"/>
            <a:ext cx="6653056" cy="2190112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412D79FA-4505-4114-42A9-3626675068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5631" y="1966584"/>
            <a:ext cx="5653644" cy="3149132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3EE97B63-52D5-19AA-D76A-3551F775D1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7696" y="3179571"/>
            <a:ext cx="7154067" cy="1512618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C3E8BAB8-C1A3-AF46-1C7D-D18998446E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6710" y="2296363"/>
            <a:ext cx="6656896" cy="3927373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92425C84-1DE0-3F62-D391-206DF771AB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3653" y="4535261"/>
            <a:ext cx="5299494" cy="15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9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CA94B-E969-2D73-FE48-470B63E3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2CFAA1-639A-2C42-5276-928FE2626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Medical alert information</a:t>
            </a:r>
            <a:br>
              <a:rPr lang="sv-SE" dirty="0"/>
            </a:br>
            <a:r>
              <a:rPr lang="sv-SE" sz="2400" dirty="0"/>
              <a:t>Example implementation: TakeCare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94814AA-FCCB-EC50-0AF3-7603764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27D4-5104-4934-BBC1-D7C88338E9C0}" type="datetime1">
              <a:rPr lang="sv-SE" smtClean="0"/>
              <a:t>2026-05-08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F3878B9-C92A-4A08-05F6-A9B0DFE3D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>
                <a:solidFill>
                  <a:schemeClr val="bg1">
                    <a:lumMod val="65000"/>
                  </a:schemeClr>
                </a:solidFill>
              </a:rPr>
              <a:t>HL7 SWEDEN</a:t>
            </a:r>
          </a:p>
          <a:p>
            <a:r>
              <a:rPr lang="sv-SE" u="sng">
                <a:hlinkClick r:id="rId3"/>
              </a:rPr>
              <a:t>https://hl7.se/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CE0683E-6653-5F81-E06E-FF24E4553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8086-C044-4F9D-A3CA-F57867A64685}" type="slidenum">
              <a:rPr lang="sv-SE" smtClean="0"/>
              <a:t>6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603CC5E-155D-AE24-2392-22769C76A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006" y="1690688"/>
            <a:ext cx="6653053" cy="413205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7A27E94B-479D-19CC-C9DB-FA12A169FD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6385" y="2402400"/>
            <a:ext cx="3695885" cy="3242238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95E42BA5-EB3B-C7B8-32D6-6726516603FC}"/>
              </a:ext>
            </a:extLst>
          </p:cNvPr>
          <p:cNvSpPr txBox="1"/>
          <p:nvPr/>
        </p:nvSpPr>
        <p:spPr>
          <a:xfrm>
            <a:off x="2441275" y="4023519"/>
            <a:ext cx="5641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Not aligned with latest version of NBHW’s information specification for medical alert information! </a:t>
            </a:r>
          </a:p>
        </p:txBody>
      </p:sp>
    </p:spTree>
    <p:extLst>
      <p:ext uri="{BB962C8B-B14F-4D97-AF65-F5344CB8AC3E}">
        <p14:creationId xmlns:p14="http://schemas.microsoft.com/office/powerpoint/2010/main" val="214051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52ADCC-0BF3-F721-49AD-E729086E4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Working group ”UMI on FHIR”</a:t>
            </a:r>
            <a:br>
              <a:rPr lang="sv-SE" dirty="0"/>
            </a:br>
            <a:r>
              <a:rPr lang="sv-SE" sz="2400" dirty="0"/>
              <a:t>About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96B659-3C8C-68D7-C2E5-3A260A836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sz="2600" dirty="0"/>
              <a:t>Formed in 2024 (as part of several working groups under HL7 Sweden)</a:t>
            </a:r>
          </a:p>
          <a:p>
            <a:pPr marL="342900" indent="-342900"/>
            <a:r>
              <a:rPr lang="en-US" sz="2600" dirty="0"/>
              <a:t>Consists of representatives from several stakeholders, e.g.</a:t>
            </a:r>
          </a:p>
          <a:p>
            <a:pPr marL="800100" lvl="1" indent="-342900"/>
            <a:r>
              <a:rPr lang="en-US" sz="2200" dirty="0"/>
              <a:t>Swedish regions </a:t>
            </a:r>
          </a:p>
          <a:p>
            <a:pPr marL="800100" lvl="1" indent="-342900"/>
            <a:r>
              <a:rPr lang="en-US" sz="2200" dirty="0"/>
              <a:t>Healthcare information system suppliers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265DA2-FEEB-261D-C7FD-5287D74C6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27D4-5104-4934-BBC1-D7C88338E9C0}" type="datetime1">
              <a:rPr lang="sv-SE" smtClean="0"/>
              <a:t>2026-05-08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55194B8-86A5-6531-84AD-47A808EA5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>
                <a:solidFill>
                  <a:schemeClr val="bg1">
                    <a:lumMod val="65000"/>
                  </a:schemeClr>
                </a:solidFill>
              </a:rPr>
              <a:t>HL7 SWEDEN</a:t>
            </a:r>
          </a:p>
          <a:p>
            <a:r>
              <a:rPr lang="sv-SE" u="sng">
                <a:hlinkClick r:id="rId3"/>
              </a:rPr>
              <a:t>https://hl7.se/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913FD65-87D5-26B6-5682-5301C3E4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8086-C044-4F9D-A3CA-F57867A6468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323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8D543-3FB9-77F4-D4A1-57060AEDB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275EA3-AC1B-7F44-FA44-4DDFC52D4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Working group ”UMI on FHIR”</a:t>
            </a:r>
            <a:br>
              <a:rPr lang="sv-SE" dirty="0"/>
            </a:br>
            <a:r>
              <a:rPr lang="sv-SE" sz="2400" dirty="0"/>
              <a:t>Aim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25606B-36D6-F285-49BB-D0AD9E2E1C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143784" cy="4351338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2600" dirty="0"/>
              <a:t>Create an implementation guide that describes realization of medical alert information in FHIR </a:t>
            </a:r>
          </a:p>
          <a:p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5C8D249B-9102-9D19-1CB4-B28A1AE947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300893-3481-ADDF-51D9-110C6D254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27D4-5104-4934-BBC1-D7C88338E9C0}" type="datetime1">
              <a:rPr lang="sv-SE" smtClean="0"/>
              <a:t>2026-05-08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6EAF4F-8B84-1744-8BED-92FC5913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>
                <a:solidFill>
                  <a:schemeClr val="bg1">
                    <a:lumMod val="65000"/>
                  </a:schemeClr>
                </a:solidFill>
              </a:rPr>
              <a:t>HL7 SWEDEN</a:t>
            </a:r>
          </a:p>
          <a:p>
            <a:r>
              <a:rPr lang="sv-SE" u="sng">
                <a:hlinkClick r:id="rId3"/>
              </a:rPr>
              <a:t>https://hl7.se/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958C3AC-DEAB-C3C9-D1C6-0BBF1DB5D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8086-C044-4F9D-A3CA-F57867A64685}" type="slidenum">
              <a:rPr lang="sv-SE" smtClean="0"/>
              <a:t>8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C3FDF53-C160-DA04-7E88-F1DA87E15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732" y="1141625"/>
            <a:ext cx="6371816" cy="512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14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017B56-38DD-5AC7-B76F-4B4C91231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Working group ”UMI on FHIR”</a:t>
            </a:r>
            <a:br>
              <a:rPr lang="sv-SE" dirty="0"/>
            </a:br>
            <a:r>
              <a:rPr lang="sv-SE" sz="2400" dirty="0"/>
              <a:t>Approach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96917DF-47C7-35AE-8A1D-74E4B4482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600" dirty="0"/>
              <a:t>Base work on latest version of the NBHW’s information specification for medical alert information</a:t>
            </a:r>
          </a:p>
          <a:p>
            <a:r>
              <a:rPr lang="sv-SE" sz="2600" dirty="0"/>
              <a:t>Take the work done in Norway inte account, i.e., </a:t>
            </a:r>
            <a:r>
              <a:rPr lang="sv-SE" sz="2600" dirty="0">
                <a:hlinkClick r:id="rId3"/>
              </a:rPr>
              <a:t>Kritisk Informasjon - NHN Utviklerportal</a:t>
            </a:r>
            <a:endParaRPr lang="sv-SE" sz="2600" dirty="0"/>
          </a:p>
          <a:p>
            <a:r>
              <a:rPr lang="sv-SE" sz="2600" dirty="0"/>
              <a:t>Use FHIR resurs Flag plus extensions in R4</a:t>
            </a:r>
          </a:p>
          <a:p>
            <a:r>
              <a:rPr lang="sv-SE" sz="2600" dirty="0"/>
              <a:t>Document work on </a:t>
            </a:r>
            <a:r>
              <a:rPr lang="en-US" sz="2600" dirty="0">
                <a:hlinkClick r:id="rId4"/>
              </a:rPr>
              <a:t>Medical Alert Information - HL7 Sweden - Confluence</a:t>
            </a:r>
            <a:endParaRPr lang="sv-SE" sz="260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E2AFB76-13ED-6D21-5961-B38C0B820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27D4-5104-4934-BBC1-D7C88338E9C0}" type="datetime1">
              <a:rPr lang="sv-SE" smtClean="0"/>
              <a:t>2026-05-08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95F931A-2865-165A-C7AA-679CF56BE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>
                <a:solidFill>
                  <a:schemeClr val="bg1">
                    <a:lumMod val="65000"/>
                  </a:schemeClr>
                </a:solidFill>
              </a:rPr>
              <a:t>HL7 SWEDEN</a:t>
            </a:r>
          </a:p>
          <a:p>
            <a:r>
              <a:rPr lang="sv-SE" u="sng">
                <a:hlinkClick r:id="rId5"/>
              </a:rPr>
              <a:t>https://hl7.se/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1F53EF0-3A9F-B1A6-70F8-AAB4EC31D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8086-C044-4F9D-A3CA-F57867A6468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8840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L7 SE mall.potx" id="{8B4BB28C-E6B7-4BF9-A190-CD186A9D4B71}" vid="{D3E5EE58-46BD-4FB8-BCC6-25FF89FE89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HL7 SE mall</Template>
  <TotalTime>3327</TotalTime>
  <Words>969</Words>
  <Application>Microsoft Office PowerPoint</Application>
  <PresentationFormat>Bredbild</PresentationFormat>
  <Paragraphs>177</Paragraphs>
  <Slides>18</Slides>
  <Notes>13</Notes>
  <HiddenSlides>3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Office-tema</vt:lpstr>
      <vt:lpstr>Medical Alert Information in FHIR</vt:lpstr>
      <vt:lpstr>Agenda</vt:lpstr>
      <vt:lpstr>Medical Alert Information in Sweden About</vt:lpstr>
      <vt:lpstr>Medical Alert Information in Sweden About</vt:lpstr>
      <vt:lpstr>Medical alert information Example implementation: Cosmic</vt:lpstr>
      <vt:lpstr>Medical alert information Example implementation: TakeCare</vt:lpstr>
      <vt:lpstr>Working group ”UMI on FHIR” About</vt:lpstr>
      <vt:lpstr>Working group ”UMI on FHIR” Aim</vt:lpstr>
      <vt:lpstr>Working group ”UMI on FHIR” Approach</vt:lpstr>
      <vt:lpstr>Implementation Guide Profiles, extensions and value sets</vt:lpstr>
      <vt:lpstr>Implementation Guide Example XML for infectious agent</vt:lpstr>
      <vt:lpstr>Implementation Guide Use case description</vt:lpstr>
      <vt:lpstr>Implementation Guide Mappings</vt:lpstr>
      <vt:lpstr>Implementation Guide Translations</vt:lpstr>
      <vt:lpstr>Medical alert information and openEHR Working group</vt:lpstr>
      <vt:lpstr>Medical alert information and openEHR Template and implementation guide (IG)</vt:lpstr>
      <vt:lpstr>Mappning to IPS and EPS/EHDS</vt:lpstr>
      <vt:lpstr>Instructions FHIR Hackathon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Claudia Ehrentraut</dc:creator>
  <cp:lastModifiedBy>Claudia Ehrentraut</cp:lastModifiedBy>
  <cp:revision>29</cp:revision>
  <dcterms:created xsi:type="dcterms:W3CDTF">2026-03-25T15:24:36Z</dcterms:created>
  <dcterms:modified xsi:type="dcterms:W3CDTF">2026-05-08T16:51:37Z</dcterms:modified>
</cp:coreProperties>
</file>